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87" r:id="rId3"/>
    <p:sldId id="291" r:id="rId4"/>
    <p:sldId id="292" r:id="rId5"/>
    <p:sldId id="375" r:id="rId6"/>
    <p:sldId id="294" r:id="rId7"/>
    <p:sldId id="300" r:id="rId8"/>
    <p:sldId id="377" r:id="rId9"/>
    <p:sldId id="378" r:id="rId10"/>
    <p:sldId id="379" r:id="rId11"/>
    <p:sldId id="382" r:id="rId12"/>
    <p:sldId id="383" r:id="rId13"/>
    <p:sldId id="384" r:id="rId14"/>
    <p:sldId id="386" r:id="rId15"/>
    <p:sldId id="387" r:id="rId16"/>
    <p:sldId id="388" r:id="rId17"/>
    <p:sldId id="389" r:id="rId18"/>
    <p:sldId id="390" r:id="rId19"/>
    <p:sldId id="391" r:id="rId20"/>
    <p:sldId id="392" r:id="rId21"/>
    <p:sldId id="393" r:id="rId22"/>
    <p:sldId id="394" r:id="rId23"/>
    <p:sldId id="395" r:id="rId24"/>
    <p:sldId id="396" r:id="rId25"/>
    <p:sldId id="397" r:id="rId26"/>
    <p:sldId id="398" r:id="rId27"/>
    <p:sldId id="399" r:id="rId28"/>
    <p:sldId id="400" r:id="rId29"/>
    <p:sldId id="423" r:id="rId30"/>
    <p:sldId id="404" r:id="rId31"/>
    <p:sldId id="405" r:id="rId32"/>
    <p:sldId id="411" r:id="rId33"/>
    <p:sldId id="407" r:id="rId34"/>
    <p:sldId id="408" r:id="rId35"/>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77" autoAdjust="0"/>
    <p:restoredTop sz="73418" autoAdjust="0"/>
  </p:normalViewPr>
  <p:slideViewPr>
    <p:cSldViewPr snapToGrid="0">
      <p:cViewPr varScale="1">
        <p:scale>
          <a:sx n="114" d="100"/>
          <a:sy n="114" d="100"/>
        </p:scale>
        <p:origin x="132" y="156"/>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90220-BAFA-447D-9464-6A4E03B8B7DA}" type="datetimeFigureOut">
              <a:rPr lang="vi-VN" smtClean="0"/>
              <a:t>26/11/2024</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222C26-48A8-4243-90A8-4612F6842D18}" type="slidenum">
              <a:rPr lang="vi-VN" smtClean="0"/>
              <a:t>‹#›</a:t>
            </a:fld>
            <a:endParaRPr lang="vi-VN"/>
          </a:p>
        </p:txBody>
      </p:sp>
    </p:spTree>
    <p:extLst>
      <p:ext uri="{BB962C8B-B14F-4D97-AF65-F5344CB8AC3E}">
        <p14:creationId xmlns:p14="http://schemas.microsoft.com/office/powerpoint/2010/main" val="78776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t> </a:t>
            </a:r>
            <a:endParaRPr lang="vi-VN" b="1" dirty="0"/>
          </a:p>
        </p:txBody>
      </p:sp>
      <p:sp>
        <p:nvSpPr>
          <p:cNvPr id="4" name="Slide Number Placeholder 3"/>
          <p:cNvSpPr>
            <a:spLocks noGrp="1"/>
          </p:cNvSpPr>
          <p:nvPr>
            <p:ph type="sldNum" sz="quarter" idx="10"/>
          </p:nvPr>
        </p:nvSpPr>
        <p:spPr/>
        <p:txBody>
          <a:bodyPr/>
          <a:lstStyle/>
          <a:p>
            <a:fld id="{8B222C26-48A8-4243-90A8-4612F6842D18}" type="slidenum">
              <a:rPr lang="vi-VN" smtClean="0"/>
              <a:t>1</a:t>
            </a:fld>
            <a:endParaRPr lang="vi-VN"/>
          </a:p>
        </p:txBody>
      </p:sp>
    </p:spTree>
    <p:extLst>
      <p:ext uri="{BB962C8B-B14F-4D97-AF65-F5344CB8AC3E}">
        <p14:creationId xmlns:p14="http://schemas.microsoft.com/office/powerpoint/2010/main" val="2617858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2AA4BFB-03F0-6A90-4796-E126F8B7BF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9710BAB-1DAD-D62C-E3EC-0CF3F1CB5C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F87F4E56-9937-2FEE-9B80-40F7F9504F3D}"/>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EA080B3C-0760-2E2E-2CCA-52C59228788C}"/>
              </a:ext>
            </a:extLst>
          </p:cNvPr>
          <p:cNvSpPr>
            <a:spLocks noGrp="1"/>
          </p:cNvSpPr>
          <p:nvPr>
            <p:ph type="sldNum" sz="quarter" idx="10"/>
          </p:nvPr>
        </p:nvSpPr>
        <p:spPr/>
        <p:txBody>
          <a:bodyPr/>
          <a:lstStyle/>
          <a:p>
            <a:fld id="{8B222C26-48A8-4243-90A8-4612F6842D18}" type="slidenum">
              <a:rPr lang="vi-VN" smtClean="0"/>
              <a:t>10</a:t>
            </a:fld>
            <a:endParaRPr lang="vi-VN"/>
          </a:p>
        </p:txBody>
      </p:sp>
    </p:spTree>
    <p:extLst>
      <p:ext uri="{BB962C8B-B14F-4D97-AF65-F5344CB8AC3E}">
        <p14:creationId xmlns:p14="http://schemas.microsoft.com/office/powerpoint/2010/main" val="494114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80F1A31-706A-6EF2-C3F0-027F186399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1220386D-7CF6-16A5-6EF1-BAB4FBCCFEF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8D52FB6C-0C88-1676-27AC-9CFFB2DFF827}"/>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C2EBDABF-AD4A-2366-4AB0-1E41EAAE69A6}"/>
              </a:ext>
            </a:extLst>
          </p:cNvPr>
          <p:cNvSpPr>
            <a:spLocks noGrp="1"/>
          </p:cNvSpPr>
          <p:nvPr>
            <p:ph type="sldNum" sz="quarter" idx="10"/>
          </p:nvPr>
        </p:nvSpPr>
        <p:spPr/>
        <p:txBody>
          <a:bodyPr/>
          <a:lstStyle/>
          <a:p>
            <a:fld id="{8B222C26-48A8-4243-90A8-4612F6842D18}" type="slidenum">
              <a:rPr lang="vi-VN" smtClean="0"/>
              <a:t>11</a:t>
            </a:fld>
            <a:endParaRPr lang="vi-VN"/>
          </a:p>
        </p:txBody>
      </p:sp>
    </p:spTree>
    <p:extLst>
      <p:ext uri="{BB962C8B-B14F-4D97-AF65-F5344CB8AC3E}">
        <p14:creationId xmlns:p14="http://schemas.microsoft.com/office/powerpoint/2010/main" val="2253881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0536F2B-2C7A-50A0-D103-D14E6D3B82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9FD4D042-5F2D-74E7-8BB7-91E4206101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2CD4153E-289A-7DA0-95F4-FBCFD9A38640}"/>
              </a:ext>
            </a:extLst>
          </p:cNvPr>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1CB761DC-E20F-0E21-6CE9-73236B332D07}"/>
              </a:ext>
            </a:extLst>
          </p:cNvPr>
          <p:cNvSpPr>
            <a:spLocks noGrp="1"/>
          </p:cNvSpPr>
          <p:nvPr>
            <p:ph type="sldNum" sz="quarter" idx="10"/>
          </p:nvPr>
        </p:nvSpPr>
        <p:spPr/>
        <p:txBody>
          <a:bodyPr/>
          <a:lstStyle/>
          <a:p>
            <a:fld id="{8B222C26-48A8-4243-90A8-4612F6842D18}" type="slidenum">
              <a:rPr lang="vi-VN" smtClean="0"/>
              <a:t>12</a:t>
            </a:fld>
            <a:endParaRPr lang="vi-VN"/>
          </a:p>
        </p:txBody>
      </p:sp>
    </p:spTree>
    <p:extLst>
      <p:ext uri="{BB962C8B-B14F-4D97-AF65-F5344CB8AC3E}">
        <p14:creationId xmlns:p14="http://schemas.microsoft.com/office/powerpoint/2010/main" val="4270223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E0E5EE4-35A9-82CA-5C53-67F39A67B7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B40466C2-B2C3-02B4-925F-06326122BD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6F8C1844-881C-73B7-6BB6-66EFAE3D586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8A1E24F7-6EFB-E6C3-1291-06807F09A1AC}"/>
              </a:ext>
            </a:extLst>
          </p:cNvPr>
          <p:cNvSpPr>
            <a:spLocks noGrp="1"/>
          </p:cNvSpPr>
          <p:nvPr>
            <p:ph type="sldNum" sz="quarter" idx="10"/>
          </p:nvPr>
        </p:nvSpPr>
        <p:spPr/>
        <p:txBody>
          <a:bodyPr/>
          <a:lstStyle/>
          <a:p>
            <a:fld id="{8B222C26-48A8-4243-90A8-4612F6842D18}" type="slidenum">
              <a:rPr lang="vi-VN" smtClean="0"/>
              <a:t>13</a:t>
            </a:fld>
            <a:endParaRPr lang="vi-VN"/>
          </a:p>
        </p:txBody>
      </p:sp>
    </p:spTree>
    <p:extLst>
      <p:ext uri="{BB962C8B-B14F-4D97-AF65-F5344CB8AC3E}">
        <p14:creationId xmlns:p14="http://schemas.microsoft.com/office/powerpoint/2010/main" val="477032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77AF43B-9A3F-D477-0E75-A09E472F36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1815666-67DA-EC23-94AB-633B3FAAFA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41B67C70-5265-D68E-6582-23C040537ED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FC1A0377-4CAD-EE6E-D331-25F159657503}"/>
              </a:ext>
            </a:extLst>
          </p:cNvPr>
          <p:cNvSpPr>
            <a:spLocks noGrp="1"/>
          </p:cNvSpPr>
          <p:nvPr>
            <p:ph type="sldNum" sz="quarter" idx="10"/>
          </p:nvPr>
        </p:nvSpPr>
        <p:spPr/>
        <p:txBody>
          <a:bodyPr/>
          <a:lstStyle/>
          <a:p>
            <a:fld id="{8B222C26-48A8-4243-90A8-4612F6842D18}" type="slidenum">
              <a:rPr lang="vi-VN" smtClean="0"/>
              <a:t>14</a:t>
            </a:fld>
            <a:endParaRPr lang="vi-VN"/>
          </a:p>
        </p:txBody>
      </p:sp>
    </p:spTree>
    <p:extLst>
      <p:ext uri="{BB962C8B-B14F-4D97-AF65-F5344CB8AC3E}">
        <p14:creationId xmlns:p14="http://schemas.microsoft.com/office/powerpoint/2010/main" val="3920078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C796EB8-2A70-1C52-ED2B-409BFA70B1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4A1A37BC-ED3C-19C8-0372-01939973B2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A53F0636-E950-4AEB-B533-A397A8871DB2}"/>
              </a:ext>
            </a:extLst>
          </p:cNvPr>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74418EBF-BF67-B0B4-AF2A-2981B363432F}"/>
              </a:ext>
            </a:extLst>
          </p:cNvPr>
          <p:cNvSpPr>
            <a:spLocks noGrp="1"/>
          </p:cNvSpPr>
          <p:nvPr>
            <p:ph type="sldNum" sz="quarter" idx="10"/>
          </p:nvPr>
        </p:nvSpPr>
        <p:spPr/>
        <p:txBody>
          <a:bodyPr/>
          <a:lstStyle/>
          <a:p>
            <a:fld id="{8B222C26-48A8-4243-90A8-4612F6842D18}" type="slidenum">
              <a:rPr lang="vi-VN" smtClean="0"/>
              <a:t>15</a:t>
            </a:fld>
            <a:endParaRPr lang="vi-VN"/>
          </a:p>
        </p:txBody>
      </p:sp>
    </p:spTree>
    <p:extLst>
      <p:ext uri="{BB962C8B-B14F-4D97-AF65-F5344CB8AC3E}">
        <p14:creationId xmlns:p14="http://schemas.microsoft.com/office/powerpoint/2010/main" val="3356888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1DF27CC-04FC-F5F0-627B-9C37405AC6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EC09552-F634-E823-5884-EA63D5E8414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06E0715D-4652-D600-F9E3-B44FDDAFECF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B220ABFA-672F-FC0B-3780-B2F4696B8AC0}"/>
              </a:ext>
            </a:extLst>
          </p:cNvPr>
          <p:cNvSpPr>
            <a:spLocks noGrp="1"/>
          </p:cNvSpPr>
          <p:nvPr>
            <p:ph type="sldNum" sz="quarter" idx="10"/>
          </p:nvPr>
        </p:nvSpPr>
        <p:spPr/>
        <p:txBody>
          <a:bodyPr/>
          <a:lstStyle/>
          <a:p>
            <a:fld id="{8B222C26-48A8-4243-90A8-4612F6842D18}" type="slidenum">
              <a:rPr lang="vi-VN" smtClean="0"/>
              <a:t>16</a:t>
            </a:fld>
            <a:endParaRPr lang="vi-VN"/>
          </a:p>
        </p:txBody>
      </p:sp>
    </p:spTree>
    <p:extLst>
      <p:ext uri="{BB962C8B-B14F-4D97-AF65-F5344CB8AC3E}">
        <p14:creationId xmlns:p14="http://schemas.microsoft.com/office/powerpoint/2010/main" val="2320312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72543F2-6BD9-85B4-655F-0E3FDE8263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8C079BB4-E1ED-EB8E-A9B2-79E392CBDF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A788C9BA-6211-2906-7015-C40D04594FF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530E9D42-907A-58CC-5093-CB223EA7DEDE}"/>
              </a:ext>
            </a:extLst>
          </p:cNvPr>
          <p:cNvSpPr>
            <a:spLocks noGrp="1"/>
          </p:cNvSpPr>
          <p:nvPr>
            <p:ph type="sldNum" sz="quarter" idx="10"/>
          </p:nvPr>
        </p:nvSpPr>
        <p:spPr/>
        <p:txBody>
          <a:bodyPr/>
          <a:lstStyle/>
          <a:p>
            <a:fld id="{8B222C26-48A8-4243-90A8-4612F6842D18}" type="slidenum">
              <a:rPr lang="vi-VN" smtClean="0"/>
              <a:t>17</a:t>
            </a:fld>
            <a:endParaRPr lang="vi-VN"/>
          </a:p>
        </p:txBody>
      </p:sp>
    </p:spTree>
    <p:extLst>
      <p:ext uri="{BB962C8B-B14F-4D97-AF65-F5344CB8AC3E}">
        <p14:creationId xmlns:p14="http://schemas.microsoft.com/office/powerpoint/2010/main" val="39992927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9E874CD-6D93-F96B-2E10-5E85C62B4A0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AD35CA4-2200-9253-BE43-E17EF5F7C1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6F51C4DF-2F17-4EF4-62B9-1C6BBE61A8E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6E7C18C3-2BFD-D7A2-700E-652D6B203C0D}"/>
              </a:ext>
            </a:extLst>
          </p:cNvPr>
          <p:cNvSpPr>
            <a:spLocks noGrp="1"/>
          </p:cNvSpPr>
          <p:nvPr>
            <p:ph type="sldNum" sz="quarter" idx="10"/>
          </p:nvPr>
        </p:nvSpPr>
        <p:spPr/>
        <p:txBody>
          <a:bodyPr/>
          <a:lstStyle/>
          <a:p>
            <a:fld id="{8B222C26-48A8-4243-90A8-4612F6842D18}" type="slidenum">
              <a:rPr lang="vi-VN" smtClean="0"/>
              <a:t>18</a:t>
            </a:fld>
            <a:endParaRPr lang="vi-VN"/>
          </a:p>
        </p:txBody>
      </p:sp>
    </p:spTree>
    <p:extLst>
      <p:ext uri="{BB962C8B-B14F-4D97-AF65-F5344CB8AC3E}">
        <p14:creationId xmlns:p14="http://schemas.microsoft.com/office/powerpoint/2010/main" val="29398695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D67A5AD-B4DA-7F4B-62CD-7583B5E0CB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B591BA23-F11E-EC41-F76E-D5EA83BDDE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FCB2D47C-AB3A-820B-4932-BD8FEBDC58B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48A1D8EC-410F-084B-CFC0-8045D4E771B3}"/>
              </a:ext>
            </a:extLst>
          </p:cNvPr>
          <p:cNvSpPr>
            <a:spLocks noGrp="1"/>
          </p:cNvSpPr>
          <p:nvPr>
            <p:ph type="sldNum" sz="quarter" idx="10"/>
          </p:nvPr>
        </p:nvSpPr>
        <p:spPr/>
        <p:txBody>
          <a:bodyPr/>
          <a:lstStyle/>
          <a:p>
            <a:fld id="{8B222C26-48A8-4243-90A8-4612F6842D18}" type="slidenum">
              <a:rPr lang="vi-VN" smtClean="0"/>
              <a:t>19</a:t>
            </a:fld>
            <a:endParaRPr lang="vi-VN"/>
          </a:p>
        </p:txBody>
      </p:sp>
    </p:spTree>
    <p:extLst>
      <p:ext uri="{BB962C8B-B14F-4D97-AF65-F5344CB8AC3E}">
        <p14:creationId xmlns:p14="http://schemas.microsoft.com/office/powerpoint/2010/main" val="1768363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smtClean="0"/>
              <a:t> </a:t>
            </a:r>
            <a:endParaRPr lang="en-US" b="1" dirty="0"/>
          </a:p>
        </p:txBody>
      </p:sp>
      <p:sp>
        <p:nvSpPr>
          <p:cNvPr id="4" name="Slide Number Placeholder 3"/>
          <p:cNvSpPr>
            <a:spLocks noGrp="1"/>
          </p:cNvSpPr>
          <p:nvPr>
            <p:ph type="sldNum" sz="quarter" idx="5"/>
          </p:nvPr>
        </p:nvSpPr>
        <p:spPr/>
        <p:txBody>
          <a:bodyPr/>
          <a:lstStyle/>
          <a:p>
            <a:fld id="{8B222C26-48A8-4243-90A8-4612F6842D18}" type="slidenum">
              <a:rPr lang="vi-VN" smtClean="0"/>
              <a:t>2</a:t>
            </a:fld>
            <a:endParaRPr lang="vi-VN"/>
          </a:p>
        </p:txBody>
      </p:sp>
    </p:spTree>
    <p:extLst>
      <p:ext uri="{BB962C8B-B14F-4D97-AF65-F5344CB8AC3E}">
        <p14:creationId xmlns:p14="http://schemas.microsoft.com/office/powerpoint/2010/main" val="2281833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0FE07A9-98D4-9D7E-6F35-26A9E46751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CAC3408C-EB3E-011E-A8F7-B4C86E6BB6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F81ED9FC-C85B-BB21-E4BB-EBD439F6A37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E3068426-8159-13B5-530A-3E0E4D1E4408}"/>
              </a:ext>
            </a:extLst>
          </p:cNvPr>
          <p:cNvSpPr>
            <a:spLocks noGrp="1"/>
          </p:cNvSpPr>
          <p:nvPr>
            <p:ph type="sldNum" sz="quarter" idx="10"/>
          </p:nvPr>
        </p:nvSpPr>
        <p:spPr/>
        <p:txBody>
          <a:bodyPr/>
          <a:lstStyle/>
          <a:p>
            <a:fld id="{8B222C26-48A8-4243-90A8-4612F6842D18}" type="slidenum">
              <a:rPr lang="vi-VN" smtClean="0"/>
              <a:t>20</a:t>
            </a:fld>
            <a:endParaRPr lang="vi-VN"/>
          </a:p>
        </p:txBody>
      </p:sp>
    </p:spTree>
    <p:extLst>
      <p:ext uri="{BB962C8B-B14F-4D97-AF65-F5344CB8AC3E}">
        <p14:creationId xmlns:p14="http://schemas.microsoft.com/office/powerpoint/2010/main" val="6780994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091402F-DC43-99C4-0F17-48ADE79ACE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C9FBDD69-12B3-B010-D5AE-6CAFC459EA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76EB2B1B-1338-D208-763A-8FD342BA556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E29C1072-E15D-B3F6-CF9A-F88853DD41DD}"/>
              </a:ext>
            </a:extLst>
          </p:cNvPr>
          <p:cNvSpPr>
            <a:spLocks noGrp="1"/>
          </p:cNvSpPr>
          <p:nvPr>
            <p:ph type="sldNum" sz="quarter" idx="10"/>
          </p:nvPr>
        </p:nvSpPr>
        <p:spPr/>
        <p:txBody>
          <a:bodyPr/>
          <a:lstStyle/>
          <a:p>
            <a:fld id="{8B222C26-48A8-4243-90A8-4612F6842D18}" type="slidenum">
              <a:rPr lang="vi-VN" smtClean="0"/>
              <a:t>21</a:t>
            </a:fld>
            <a:endParaRPr lang="vi-VN"/>
          </a:p>
        </p:txBody>
      </p:sp>
    </p:spTree>
    <p:extLst>
      <p:ext uri="{BB962C8B-B14F-4D97-AF65-F5344CB8AC3E}">
        <p14:creationId xmlns:p14="http://schemas.microsoft.com/office/powerpoint/2010/main" val="8133140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CC3F468-7FD2-9ACF-2EFF-E606754531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484066A-BD61-032E-AD22-BD3D36714A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7D4C7E49-6B13-6124-A845-8F134FDF93A2}"/>
              </a:ext>
            </a:extLst>
          </p:cNvPr>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76F7843F-E170-2167-E546-3C4672A0A1E5}"/>
              </a:ext>
            </a:extLst>
          </p:cNvPr>
          <p:cNvSpPr>
            <a:spLocks noGrp="1"/>
          </p:cNvSpPr>
          <p:nvPr>
            <p:ph type="sldNum" sz="quarter" idx="10"/>
          </p:nvPr>
        </p:nvSpPr>
        <p:spPr/>
        <p:txBody>
          <a:bodyPr/>
          <a:lstStyle/>
          <a:p>
            <a:fld id="{8B222C26-48A8-4243-90A8-4612F6842D18}" type="slidenum">
              <a:rPr lang="vi-VN" smtClean="0"/>
              <a:t>22</a:t>
            </a:fld>
            <a:endParaRPr lang="vi-VN"/>
          </a:p>
        </p:txBody>
      </p:sp>
    </p:spTree>
    <p:extLst>
      <p:ext uri="{BB962C8B-B14F-4D97-AF65-F5344CB8AC3E}">
        <p14:creationId xmlns:p14="http://schemas.microsoft.com/office/powerpoint/2010/main" val="7199458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CF1BCE8-4364-B5B8-4AB0-DF4489833A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E7313971-C9FB-79E4-C651-B6B1A53CCD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A0FF1047-600C-71EA-65F0-FC23B4E7783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487AC237-825A-A40C-F5B5-5E28C35A2DC4}"/>
              </a:ext>
            </a:extLst>
          </p:cNvPr>
          <p:cNvSpPr>
            <a:spLocks noGrp="1"/>
          </p:cNvSpPr>
          <p:nvPr>
            <p:ph type="sldNum" sz="quarter" idx="10"/>
          </p:nvPr>
        </p:nvSpPr>
        <p:spPr/>
        <p:txBody>
          <a:bodyPr/>
          <a:lstStyle/>
          <a:p>
            <a:fld id="{8B222C26-48A8-4243-90A8-4612F6842D18}" type="slidenum">
              <a:rPr lang="vi-VN" smtClean="0"/>
              <a:t>23</a:t>
            </a:fld>
            <a:endParaRPr lang="vi-VN"/>
          </a:p>
        </p:txBody>
      </p:sp>
    </p:spTree>
    <p:extLst>
      <p:ext uri="{BB962C8B-B14F-4D97-AF65-F5344CB8AC3E}">
        <p14:creationId xmlns:p14="http://schemas.microsoft.com/office/powerpoint/2010/main" val="28188543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A392A0E-EB5C-2816-AF3F-E2B0E33A43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46A0757E-6E5F-E775-DF3C-B2C5D05E03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1D400D8D-3CFE-A0B9-F396-5FBFA0B93D1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684AF49D-772D-36C4-C073-B7F60C844BAF}"/>
              </a:ext>
            </a:extLst>
          </p:cNvPr>
          <p:cNvSpPr>
            <a:spLocks noGrp="1"/>
          </p:cNvSpPr>
          <p:nvPr>
            <p:ph type="sldNum" sz="quarter" idx="10"/>
          </p:nvPr>
        </p:nvSpPr>
        <p:spPr/>
        <p:txBody>
          <a:bodyPr/>
          <a:lstStyle/>
          <a:p>
            <a:fld id="{8B222C26-48A8-4243-90A8-4612F6842D18}" type="slidenum">
              <a:rPr lang="vi-VN" smtClean="0"/>
              <a:t>24</a:t>
            </a:fld>
            <a:endParaRPr lang="vi-VN"/>
          </a:p>
        </p:txBody>
      </p:sp>
    </p:spTree>
    <p:extLst>
      <p:ext uri="{BB962C8B-B14F-4D97-AF65-F5344CB8AC3E}">
        <p14:creationId xmlns:p14="http://schemas.microsoft.com/office/powerpoint/2010/main" val="2040450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8007302-EACB-70CD-E2FB-6A58613860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1E5AEFE5-66D3-8044-6B48-CD39D1F98E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3CEF0907-EBA0-94F5-0264-D24F4B9DC89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6E53C027-94E0-4386-2FD1-007D51165959}"/>
              </a:ext>
            </a:extLst>
          </p:cNvPr>
          <p:cNvSpPr>
            <a:spLocks noGrp="1"/>
          </p:cNvSpPr>
          <p:nvPr>
            <p:ph type="sldNum" sz="quarter" idx="10"/>
          </p:nvPr>
        </p:nvSpPr>
        <p:spPr/>
        <p:txBody>
          <a:bodyPr/>
          <a:lstStyle/>
          <a:p>
            <a:fld id="{8B222C26-48A8-4243-90A8-4612F6842D18}" type="slidenum">
              <a:rPr lang="vi-VN" smtClean="0"/>
              <a:t>25</a:t>
            </a:fld>
            <a:endParaRPr lang="vi-VN"/>
          </a:p>
        </p:txBody>
      </p:sp>
    </p:spTree>
    <p:extLst>
      <p:ext uri="{BB962C8B-B14F-4D97-AF65-F5344CB8AC3E}">
        <p14:creationId xmlns:p14="http://schemas.microsoft.com/office/powerpoint/2010/main" val="34779539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0AACC58-A7EC-D30E-AE26-D12917730E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31A9B23A-4C3C-F3EC-1F07-9BD2786B24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F779602C-2E1A-11E0-9879-5BFBD60A728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040B586A-236E-878E-9C63-D633B14D2B16}"/>
              </a:ext>
            </a:extLst>
          </p:cNvPr>
          <p:cNvSpPr>
            <a:spLocks noGrp="1"/>
          </p:cNvSpPr>
          <p:nvPr>
            <p:ph type="sldNum" sz="quarter" idx="10"/>
          </p:nvPr>
        </p:nvSpPr>
        <p:spPr/>
        <p:txBody>
          <a:bodyPr/>
          <a:lstStyle/>
          <a:p>
            <a:fld id="{8B222C26-48A8-4243-90A8-4612F6842D18}" type="slidenum">
              <a:rPr lang="vi-VN" smtClean="0"/>
              <a:t>26</a:t>
            </a:fld>
            <a:endParaRPr lang="vi-VN"/>
          </a:p>
        </p:txBody>
      </p:sp>
    </p:spTree>
    <p:extLst>
      <p:ext uri="{BB962C8B-B14F-4D97-AF65-F5344CB8AC3E}">
        <p14:creationId xmlns:p14="http://schemas.microsoft.com/office/powerpoint/2010/main" val="34036729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DED555C-2814-80D3-4F75-EACD4A902C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105079E3-ECCB-B215-75CA-28F9450C7F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9E224062-76C5-D625-6CE7-8B1C9217E29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0126AC68-0197-A03C-1F80-DBC28E3D918A}"/>
              </a:ext>
            </a:extLst>
          </p:cNvPr>
          <p:cNvSpPr>
            <a:spLocks noGrp="1"/>
          </p:cNvSpPr>
          <p:nvPr>
            <p:ph type="sldNum" sz="quarter" idx="10"/>
          </p:nvPr>
        </p:nvSpPr>
        <p:spPr/>
        <p:txBody>
          <a:bodyPr/>
          <a:lstStyle/>
          <a:p>
            <a:fld id="{8B222C26-48A8-4243-90A8-4612F6842D18}" type="slidenum">
              <a:rPr lang="vi-VN" smtClean="0"/>
              <a:t>27</a:t>
            </a:fld>
            <a:endParaRPr lang="vi-VN"/>
          </a:p>
        </p:txBody>
      </p:sp>
    </p:spTree>
    <p:extLst>
      <p:ext uri="{BB962C8B-B14F-4D97-AF65-F5344CB8AC3E}">
        <p14:creationId xmlns:p14="http://schemas.microsoft.com/office/powerpoint/2010/main" val="21154522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58E59A-7E76-C65A-B40F-FA0555D089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841520AD-3945-16FC-3D3B-D02D40CB32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FA65D3BA-1DEB-378F-881A-8EE77F34D4A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2E817AA5-C7EF-57A2-9DAF-B694AA504374}"/>
              </a:ext>
            </a:extLst>
          </p:cNvPr>
          <p:cNvSpPr>
            <a:spLocks noGrp="1"/>
          </p:cNvSpPr>
          <p:nvPr>
            <p:ph type="sldNum" sz="quarter" idx="10"/>
          </p:nvPr>
        </p:nvSpPr>
        <p:spPr/>
        <p:txBody>
          <a:bodyPr/>
          <a:lstStyle/>
          <a:p>
            <a:fld id="{8B222C26-48A8-4243-90A8-4612F6842D18}" type="slidenum">
              <a:rPr lang="vi-VN" smtClean="0"/>
              <a:t>28</a:t>
            </a:fld>
            <a:endParaRPr lang="vi-VN"/>
          </a:p>
        </p:txBody>
      </p:sp>
    </p:spTree>
    <p:extLst>
      <p:ext uri="{BB962C8B-B14F-4D97-AF65-F5344CB8AC3E}">
        <p14:creationId xmlns:p14="http://schemas.microsoft.com/office/powerpoint/2010/main" val="32888174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CF1BB70-021A-D7F8-44F1-1BC838286F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47697CCB-A111-5432-8613-912E28FED8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B392194B-D012-D3DA-CA6A-AFDBB3E8918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3440D2F7-81B8-ECB7-C909-94C161FBF97B}"/>
              </a:ext>
            </a:extLst>
          </p:cNvPr>
          <p:cNvSpPr>
            <a:spLocks noGrp="1"/>
          </p:cNvSpPr>
          <p:nvPr>
            <p:ph type="sldNum" sz="quarter" idx="10"/>
          </p:nvPr>
        </p:nvSpPr>
        <p:spPr/>
        <p:txBody>
          <a:bodyPr/>
          <a:lstStyle/>
          <a:p>
            <a:fld id="{8B222C26-48A8-4243-90A8-4612F6842D18}" type="slidenum">
              <a:rPr lang="vi-VN" smtClean="0"/>
              <a:t>29</a:t>
            </a:fld>
            <a:endParaRPr lang="vi-VN"/>
          </a:p>
        </p:txBody>
      </p:sp>
    </p:spTree>
    <p:extLst>
      <p:ext uri="{BB962C8B-B14F-4D97-AF65-F5344CB8AC3E}">
        <p14:creationId xmlns:p14="http://schemas.microsoft.com/office/powerpoint/2010/main" val="4064446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vi-VN" sz="2000" b="1" dirty="0"/>
          </a:p>
        </p:txBody>
      </p:sp>
      <p:sp>
        <p:nvSpPr>
          <p:cNvPr id="4" name="Slide Number Placeholder 3"/>
          <p:cNvSpPr>
            <a:spLocks noGrp="1"/>
          </p:cNvSpPr>
          <p:nvPr>
            <p:ph type="sldNum" sz="quarter" idx="10"/>
          </p:nvPr>
        </p:nvSpPr>
        <p:spPr/>
        <p:txBody>
          <a:bodyPr/>
          <a:lstStyle/>
          <a:p>
            <a:fld id="{8B222C26-48A8-4243-90A8-4612F6842D18}" type="slidenum">
              <a:rPr lang="vi-VN" smtClean="0"/>
              <a:t>3</a:t>
            </a:fld>
            <a:endParaRPr lang="vi-VN"/>
          </a:p>
        </p:txBody>
      </p:sp>
    </p:spTree>
    <p:extLst>
      <p:ext uri="{BB962C8B-B14F-4D97-AF65-F5344CB8AC3E}">
        <p14:creationId xmlns:p14="http://schemas.microsoft.com/office/powerpoint/2010/main" val="35981294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DE63EB3-657C-DD7F-1A93-443B9B2779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4E3C99CD-8FD2-F908-A5BE-B3EF7CCF35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C012C29D-FB60-F6B9-2881-5DE2203AC444}"/>
              </a:ext>
            </a:extLst>
          </p:cNvPr>
          <p:cNvSpPr>
            <a:spLocks noGrp="1"/>
          </p:cNvSpPr>
          <p:nvPr>
            <p:ph type="body" idx="1"/>
          </p:nvPr>
        </p:nvSpPr>
        <p:spPr/>
        <p:txBody>
          <a:bodyPr/>
          <a:lstStyle/>
          <a:p>
            <a:pPr indent="457200" algn="just"/>
            <a:r>
              <a:rPr lang="en-US" sz="1200" b="1" i="1" kern="100" dirty="0" smtClean="0">
                <a:effectLst/>
                <a:latin typeface="Times New Roman" panose="02020603050405020304" pitchFamily="18" charset="0"/>
                <a:ea typeface="Calibri" panose="020F0502020204030204" pitchFamily="34" charset="0"/>
                <a:cs typeface="Times New Roman" panose="02020603050405020304" pitchFamily="18" charset="0"/>
              </a:rPr>
              <a:t>5. TRUYỀN THỐNG VẺ VANG CỦA QUÂN ĐỘI NHÂN DÂN VIỆT NAM</a:t>
            </a:r>
            <a:endParaRPr lang="en-US" sz="1200" kern="1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Trải</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qua 80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năm</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xây</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đấu</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thắng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Quân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đội</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ta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đã</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xây</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đắp</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nên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rất</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vẻ</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vang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khái</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quát</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cô</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đọng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lời</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khen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ngợi</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Chủ</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tịch</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Hồ</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Chí</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Minh: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Quân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đội</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ta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trung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hiếu</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dân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sẵn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sàng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đấu</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hy</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sinh</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vì</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độc</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lập</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tự</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do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Tổ</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vì</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chủ</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nghĩa</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xã</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hội</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vụ</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nào</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cũng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hoàn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khó</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khăn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nào</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cũng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vượt</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qua,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kẻ</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thù</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nào</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cũng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đánh</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thắng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đó</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biểu</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trên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9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nét</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cơ</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bản</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đó</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1" kern="100" dirty="0" err="1" smtClean="0">
                <a:effectLst/>
                <a:latin typeface="Times New Roman" panose="02020603050405020304" pitchFamily="18" charset="0"/>
                <a:ea typeface="Calibri" panose="020F0502020204030204" pitchFamily="34" charset="0"/>
                <a:cs typeface="Times New Roman" panose="02020603050405020304" pitchFamily="18" charset="0"/>
              </a:rPr>
              <a:t>là</a:t>
            </a:r>
            <a:r>
              <a:rPr lang="en-US" sz="1200" b="1" kern="1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0831E4E3-7BE0-3776-A42E-AE01F88F1EC0}"/>
              </a:ext>
            </a:extLst>
          </p:cNvPr>
          <p:cNvSpPr>
            <a:spLocks noGrp="1"/>
          </p:cNvSpPr>
          <p:nvPr>
            <p:ph type="sldNum" sz="quarter" idx="10"/>
          </p:nvPr>
        </p:nvSpPr>
        <p:spPr/>
        <p:txBody>
          <a:bodyPr/>
          <a:lstStyle/>
          <a:p>
            <a:fld id="{8B222C26-48A8-4243-90A8-4612F6842D18}" type="slidenum">
              <a:rPr lang="vi-VN" smtClean="0"/>
              <a:t>30</a:t>
            </a:fld>
            <a:endParaRPr lang="vi-VN"/>
          </a:p>
        </p:txBody>
      </p:sp>
    </p:spTree>
    <p:extLst>
      <p:ext uri="{BB962C8B-B14F-4D97-AF65-F5344CB8AC3E}">
        <p14:creationId xmlns:p14="http://schemas.microsoft.com/office/powerpoint/2010/main" val="38715221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1AB5F61-6E9A-CA7C-BDCE-7E737CCCAD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F01A9173-6AE9-4969-92E0-2876856E67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7DE1B820-ADA4-991F-4FAB-C1231E197DD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a:p>
        </p:txBody>
      </p:sp>
      <p:sp>
        <p:nvSpPr>
          <p:cNvPr id="4" name="Slide Number Placeholder 3">
            <a:extLst>
              <a:ext uri="{FF2B5EF4-FFF2-40B4-BE49-F238E27FC236}">
                <a16:creationId xmlns:a16="http://schemas.microsoft.com/office/drawing/2014/main" xmlns="" id="{50170C32-EB5C-140F-C25A-FF9800B52E17}"/>
              </a:ext>
            </a:extLst>
          </p:cNvPr>
          <p:cNvSpPr>
            <a:spLocks noGrp="1"/>
          </p:cNvSpPr>
          <p:nvPr>
            <p:ph type="sldNum" sz="quarter" idx="10"/>
          </p:nvPr>
        </p:nvSpPr>
        <p:spPr/>
        <p:txBody>
          <a:bodyPr/>
          <a:lstStyle/>
          <a:p>
            <a:fld id="{8B222C26-48A8-4243-90A8-4612F6842D18}" type="slidenum">
              <a:rPr lang="vi-VN" smtClean="0"/>
              <a:t>31</a:t>
            </a:fld>
            <a:endParaRPr lang="vi-VN"/>
          </a:p>
        </p:txBody>
      </p:sp>
    </p:spTree>
    <p:extLst>
      <p:ext uri="{BB962C8B-B14F-4D97-AF65-F5344CB8AC3E}">
        <p14:creationId xmlns:p14="http://schemas.microsoft.com/office/powerpoint/2010/main" val="3658154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BB33926-817C-D520-FB2A-827AC50516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E63B0A-6B73-EC3C-CE3D-4628E7BBC5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921A3076-1852-9FF8-79DA-77983C3DDE9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a:p>
        </p:txBody>
      </p:sp>
      <p:sp>
        <p:nvSpPr>
          <p:cNvPr id="4" name="Slide Number Placeholder 3">
            <a:extLst>
              <a:ext uri="{FF2B5EF4-FFF2-40B4-BE49-F238E27FC236}">
                <a16:creationId xmlns:a16="http://schemas.microsoft.com/office/drawing/2014/main" xmlns="" id="{3D2D89EE-80B8-AA32-4202-22153CECA2C4}"/>
              </a:ext>
            </a:extLst>
          </p:cNvPr>
          <p:cNvSpPr>
            <a:spLocks noGrp="1"/>
          </p:cNvSpPr>
          <p:nvPr>
            <p:ph type="sldNum" sz="quarter" idx="10"/>
          </p:nvPr>
        </p:nvSpPr>
        <p:spPr/>
        <p:txBody>
          <a:bodyPr/>
          <a:lstStyle/>
          <a:p>
            <a:fld id="{8B222C26-48A8-4243-90A8-4612F6842D18}" type="slidenum">
              <a:rPr lang="vi-VN" smtClean="0"/>
              <a:t>32</a:t>
            </a:fld>
            <a:endParaRPr lang="vi-VN"/>
          </a:p>
        </p:txBody>
      </p:sp>
    </p:spTree>
    <p:extLst>
      <p:ext uri="{BB962C8B-B14F-4D97-AF65-F5344CB8AC3E}">
        <p14:creationId xmlns:p14="http://schemas.microsoft.com/office/powerpoint/2010/main" val="5578544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CEC3F45-CDA2-2026-D099-3CC1DBA6CA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832C9B3-86F0-49C2-7D22-5FBDC3BC1A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74323A7C-E262-BE2D-7A69-4256CFE825CE}"/>
              </a:ext>
            </a:extLst>
          </p:cNvPr>
          <p:cNvSpPr>
            <a:spLocks noGrp="1"/>
          </p:cNvSpPr>
          <p:nvPr>
            <p:ph type="body" idx="1"/>
          </p:nvPr>
        </p:nvSpPr>
        <p:spPr/>
        <p:txBody>
          <a:bodyPr/>
          <a:lstStyle/>
          <a:p>
            <a:pPr marL="0" marR="0" lvl="0" indent="457200" algn="just" defTabSz="914400" rtl="0" eaLnBrk="1" fontAlgn="auto" latinLnBrk="0" hangingPunct="1">
              <a:lnSpc>
                <a:spcPct val="100000"/>
              </a:lnSpc>
              <a:spcBef>
                <a:spcPts val="0"/>
              </a:spcBef>
              <a:spcAft>
                <a:spcPts val="0"/>
              </a:spcAft>
              <a:buClrTx/>
              <a:buSzTx/>
              <a:buFontTx/>
              <a:buNone/>
              <a:tabLst/>
              <a:defRPr/>
            </a:pPr>
            <a:r>
              <a:rPr lang="en-US" sz="1800" b="1" i="1" kern="100">
                <a:effectLst/>
                <a:latin typeface="Times New Roman" panose="02020603050405020304" pitchFamily="18" charset="0"/>
                <a:ea typeface="Calibri" panose="020F0502020204030204" pitchFamily="34" charset="0"/>
                <a:cs typeface="Times New Roman" panose="02020603050405020304" pitchFamily="18" charset="0"/>
              </a:rPr>
              <a:t>1. Lịch sử Ngày hội Quốc phòng toàn dân</a:t>
            </a:r>
            <a:endParaRPr lang="en-US" sz="1800" kern="10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endParaRPr lang="en-US" sz="1800" b="1" kern="10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r>
              <a:rPr lang="en-US" sz="1800" b="1" kern="100">
                <a:effectLst/>
                <a:latin typeface="Times New Roman" panose="02020603050405020304" pitchFamily="18" charset="0"/>
                <a:ea typeface="Calibri" panose="020F0502020204030204" pitchFamily="34" charset="0"/>
                <a:cs typeface="Times New Roman" panose="02020603050405020304" pitchFamily="18" charset="0"/>
              </a:rPr>
              <a:t>Xuất phát từ vai trò của công tác tuyên truyền, cổ vũ, động viên toàn dân tham gia xây dựng nền quốc phòng toàn dân vững mạnh, đồng thời thể theo nguyện vọng của quân và dân cả nước. Ngày 17/10/1989 Ban Bí thư Trung ương Ðảng khóa VI đã ra Chỉ thị số 381-CT/TW quyết định lấy ngày 22/12  Ngày thành lập Quân đội nhân dân Việt Nam là Ngày hội Quốc phòng toàn dân. Ngày 22/12/1989, lần đầu Ngày hội Quốc phòng toàn dân được tổ chức tại tất cả các địa phương trong cả nước. Từ đó đến nay, ngày 22/12 đã trở thành ngày hội lớn của toàn dân tộc với các hoạt động hướng vào chủ đề quốc phòng và quân đội.</a:t>
            </a:r>
          </a:p>
          <a:p>
            <a:pPr marL="0" marR="0" lvl="0" indent="0" algn="l" defTabSz="914400" rtl="0" eaLnBrk="1" fontAlgn="auto" latinLnBrk="0" hangingPunct="1">
              <a:lnSpc>
                <a:spcPct val="100000"/>
              </a:lnSpc>
              <a:spcBef>
                <a:spcPts val="0"/>
              </a:spcBef>
              <a:spcAft>
                <a:spcPts val="0"/>
              </a:spcAft>
              <a:buClrTx/>
              <a:buSzTx/>
              <a:buFontTx/>
              <a:buNone/>
              <a:tabLst/>
              <a:defRPr/>
            </a:pPr>
            <a:endParaRPr lang="vi-VN" b="1"/>
          </a:p>
        </p:txBody>
      </p:sp>
      <p:sp>
        <p:nvSpPr>
          <p:cNvPr id="4" name="Slide Number Placeholder 3">
            <a:extLst>
              <a:ext uri="{FF2B5EF4-FFF2-40B4-BE49-F238E27FC236}">
                <a16:creationId xmlns:a16="http://schemas.microsoft.com/office/drawing/2014/main" xmlns="" id="{7CE127DD-BFF9-935C-B030-0504BD896BF6}"/>
              </a:ext>
            </a:extLst>
          </p:cNvPr>
          <p:cNvSpPr>
            <a:spLocks noGrp="1"/>
          </p:cNvSpPr>
          <p:nvPr>
            <p:ph type="sldNum" sz="quarter" idx="10"/>
          </p:nvPr>
        </p:nvSpPr>
        <p:spPr/>
        <p:txBody>
          <a:bodyPr/>
          <a:lstStyle/>
          <a:p>
            <a:fld id="{8B222C26-48A8-4243-90A8-4612F6842D18}" type="slidenum">
              <a:rPr lang="vi-VN" smtClean="0"/>
              <a:t>33</a:t>
            </a:fld>
            <a:endParaRPr lang="vi-VN"/>
          </a:p>
        </p:txBody>
      </p:sp>
    </p:spTree>
    <p:extLst>
      <p:ext uri="{BB962C8B-B14F-4D97-AF65-F5344CB8AC3E}">
        <p14:creationId xmlns:p14="http://schemas.microsoft.com/office/powerpoint/2010/main" val="21414156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2E7AEF6-4412-CFF8-2E12-F46D1B7B7A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FCFD2C77-75FD-EDF8-0CF2-6008F56BC7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E354F8B4-3F9B-9CF4-AECB-A0E3189B403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D99BC438-5DEE-249E-E284-2DF0E57BF164}"/>
              </a:ext>
            </a:extLst>
          </p:cNvPr>
          <p:cNvSpPr>
            <a:spLocks noGrp="1"/>
          </p:cNvSpPr>
          <p:nvPr>
            <p:ph type="sldNum" sz="quarter" idx="10"/>
          </p:nvPr>
        </p:nvSpPr>
        <p:spPr/>
        <p:txBody>
          <a:bodyPr/>
          <a:lstStyle/>
          <a:p>
            <a:fld id="{8B222C26-48A8-4243-90A8-4612F6842D18}" type="slidenum">
              <a:rPr lang="vi-VN" smtClean="0"/>
              <a:t>34</a:t>
            </a:fld>
            <a:endParaRPr lang="vi-VN"/>
          </a:p>
        </p:txBody>
      </p:sp>
    </p:spTree>
    <p:extLst>
      <p:ext uri="{BB962C8B-B14F-4D97-AF65-F5344CB8AC3E}">
        <p14:creationId xmlns:p14="http://schemas.microsoft.com/office/powerpoint/2010/main" val="1545496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p:cNvSpPr>
            <a:spLocks noGrp="1"/>
          </p:cNvSpPr>
          <p:nvPr>
            <p:ph type="sldNum" sz="quarter" idx="10"/>
          </p:nvPr>
        </p:nvSpPr>
        <p:spPr/>
        <p:txBody>
          <a:bodyPr/>
          <a:lstStyle/>
          <a:p>
            <a:fld id="{8B222C26-48A8-4243-90A8-4612F6842D18}" type="slidenum">
              <a:rPr lang="vi-VN" smtClean="0"/>
              <a:t>4</a:t>
            </a:fld>
            <a:endParaRPr lang="vi-VN"/>
          </a:p>
        </p:txBody>
      </p:sp>
    </p:spTree>
    <p:extLst>
      <p:ext uri="{BB962C8B-B14F-4D97-AF65-F5344CB8AC3E}">
        <p14:creationId xmlns:p14="http://schemas.microsoft.com/office/powerpoint/2010/main" val="2405720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67BEDBF-260F-D7C2-4966-87DCCF8897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9B58EE7D-EAF6-3091-EA00-B80395AC24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00F0E6F0-FF8C-5A2A-6420-B486B5608825}"/>
              </a:ext>
            </a:extLst>
          </p:cNvPr>
          <p:cNvSpPr>
            <a:spLocks noGrp="1"/>
          </p:cNvSpPr>
          <p:nvPr>
            <p:ph type="body" idx="1"/>
          </p:nvPr>
        </p:nvSpPr>
        <p:spPr/>
        <p:txBody>
          <a:bodyPr/>
          <a:lstStyle/>
          <a:p>
            <a:pPr algn="just"/>
            <a:endParaRPr lang="vi-VN" b="1" dirty="0"/>
          </a:p>
        </p:txBody>
      </p:sp>
      <p:sp>
        <p:nvSpPr>
          <p:cNvPr id="4" name="Slide Number Placeholder 3">
            <a:extLst>
              <a:ext uri="{FF2B5EF4-FFF2-40B4-BE49-F238E27FC236}">
                <a16:creationId xmlns:a16="http://schemas.microsoft.com/office/drawing/2014/main" xmlns="" id="{BC684A40-3E1C-6125-6A17-33B108C4EEF2}"/>
              </a:ext>
            </a:extLst>
          </p:cNvPr>
          <p:cNvSpPr>
            <a:spLocks noGrp="1"/>
          </p:cNvSpPr>
          <p:nvPr>
            <p:ph type="sldNum" sz="quarter" idx="10"/>
          </p:nvPr>
        </p:nvSpPr>
        <p:spPr/>
        <p:txBody>
          <a:bodyPr/>
          <a:lstStyle/>
          <a:p>
            <a:fld id="{8B222C26-48A8-4243-90A8-4612F6842D18}" type="slidenum">
              <a:rPr lang="vi-VN" smtClean="0"/>
              <a:t>5</a:t>
            </a:fld>
            <a:endParaRPr lang="vi-VN"/>
          </a:p>
        </p:txBody>
      </p:sp>
    </p:spTree>
    <p:extLst>
      <p:ext uri="{BB962C8B-B14F-4D97-AF65-F5344CB8AC3E}">
        <p14:creationId xmlns:p14="http://schemas.microsoft.com/office/powerpoint/2010/main" val="4060292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vi-VN" b="1" u="none" dirty="0"/>
          </a:p>
        </p:txBody>
      </p:sp>
      <p:sp>
        <p:nvSpPr>
          <p:cNvPr id="4" name="Slide Number Placeholder 3"/>
          <p:cNvSpPr>
            <a:spLocks noGrp="1"/>
          </p:cNvSpPr>
          <p:nvPr>
            <p:ph type="sldNum" sz="quarter" idx="10"/>
          </p:nvPr>
        </p:nvSpPr>
        <p:spPr/>
        <p:txBody>
          <a:bodyPr/>
          <a:lstStyle/>
          <a:p>
            <a:fld id="{8B222C26-48A8-4243-90A8-4612F6842D18}" type="slidenum">
              <a:rPr lang="vi-VN" smtClean="0"/>
              <a:t>6</a:t>
            </a:fld>
            <a:endParaRPr lang="vi-VN"/>
          </a:p>
        </p:txBody>
      </p:sp>
    </p:spTree>
    <p:extLst>
      <p:ext uri="{BB962C8B-B14F-4D97-AF65-F5344CB8AC3E}">
        <p14:creationId xmlns:p14="http://schemas.microsoft.com/office/powerpoint/2010/main" val="3118899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p:cNvSpPr>
            <a:spLocks noGrp="1"/>
          </p:cNvSpPr>
          <p:nvPr>
            <p:ph type="sldNum" sz="quarter" idx="10"/>
          </p:nvPr>
        </p:nvSpPr>
        <p:spPr/>
        <p:txBody>
          <a:bodyPr/>
          <a:lstStyle/>
          <a:p>
            <a:fld id="{8B222C26-48A8-4243-90A8-4612F6842D18}" type="slidenum">
              <a:rPr lang="vi-VN" smtClean="0"/>
              <a:t>7</a:t>
            </a:fld>
            <a:endParaRPr lang="vi-VN"/>
          </a:p>
        </p:txBody>
      </p:sp>
    </p:spTree>
    <p:extLst>
      <p:ext uri="{BB962C8B-B14F-4D97-AF65-F5344CB8AC3E}">
        <p14:creationId xmlns:p14="http://schemas.microsoft.com/office/powerpoint/2010/main" val="775174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7F50888-984E-E859-AEA5-B9F7164815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BAF3D46-D646-2809-05DA-D73302BC21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1BB392DE-2EC8-0944-0EC4-DADC94CBF686}"/>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vi-VN" b="1" dirty="0"/>
          </a:p>
        </p:txBody>
      </p:sp>
      <p:sp>
        <p:nvSpPr>
          <p:cNvPr id="4" name="Slide Number Placeholder 3">
            <a:extLst>
              <a:ext uri="{FF2B5EF4-FFF2-40B4-BE49-F238E27FC236}">
                <a16:creationId xmlns:a16="http://schemas.microsoft.com/office/drawing/2014/main" xmlns="" id="{25DC23A0-093D-F9E9-BC1D-3080E01B625C}"/>
              </a:ext>
            </a:extLst>
          </p:cNvPr>
          <p:cNvSpPr>
            <a:spLocks noGrp="1"/>
          </p:cNvSpPr>
          <p:nvPr>
            <p:ph type="sldNum" sz="quarter" idx="10"/>
          </p:nvPr>
        </p:nvSpPr>
        <p:spPr/>
        <p:txBody>
          <a:bodyPr/>
          <a:lstStyle/>
          <a:p>
            <a:fld id="{8B222C26-48A8-4243-90A8-4612F6842D18}" type="slidenum">
              <a:rPr lang="vi-VN" smtClean="0"/>
              <a:t>8</a:t>
            </a:fld>
            <a:endParaRPr lang="vi-VN"/>
          </a:p>
        </p:txBody>
      </p:sp>
    </p:spTree>
    <p:extLst>
      <p:ext uri="{BB962C8B-B14F-4D97-AF65-F5344CB8AC3E}">
        <p14:creationId xmlns:p14="http://schemas.microsoft.com/office/powerpoint/2010/main" val="803485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010AD68-9805-D627-747A-069329F95D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8F2D3261-3D06-FF70-76B1-A4D61396B3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EF95D2E9-5CF5-3C1F-A61B-7AEC86A1F6DA}"/>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vi-VN" dirty="0"/>
          </a:p>
        </p:txBody>
      </p:sp>
      <p:sp>
        <p:nvSpPr>
          <p:cNvPr id="4" name="Slide Number Placeholder 3">
            <a:extLst>
              <a:ext uri="{FF2B5EF4-FFF2-40B4-BE49-F238E27FC236}">
                <a16:creationId xmlns:a16="http://schemas.microsoft.com/office/drawing/2014/main" xmlns="" id="{CE409AEC-199F-1D0B-31C9-97B497BD8815}"/>
              </a:ext>
            </a:extLst>
          </p:cNvPr>
          <p:cNvSpPr>
            <a:spLocks noGrp="1"/>
          </p:cNvSpPr>
          <p:nvPr>
            <p:ph type="sldNum" sz="quarter" idx="10"/>
          </p:nvPr>
        </p:nvSpPr>
        <p:spPr/>
        <p:txBody>
          <a:bodyPr/>
          <a:lstStyle/>
          <a:p>
            <a:fld id="{8B222C26-48A8-4243-90A8-4612F6842D18}" type="slidenum">
              <a:rPr lang="vi-VN" smtClean="0"/>
              <a:t>9</a:t>
            </a:fld>
            <a:endParaRPr lang="vi-VN"/>
          </a:p>
        </p:txBody>
      </p:sp>
    </p:spTree>
    <p:extLst>
      <p:ext uri="{BB962C8B-B14F-4D97-AF65-F5344CB8AC3E}">
        <p14:creationId xmlns:p14="http://schemas.microsoft.com/office/powerpoint/2010/main" val="1908684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1B292180-015D-4145-974F-CD23AF1D4482}" type="datetimeFigureOut">
              <a:rPr lang="vi-VN" smtClean="0"/>
              <a:t>26/11/2024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4142606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1B292180-015D-4145-974F-CD23AF1D4482}" type="datetimeFigureOut">
              <a:rPr lang="vi-VN" smtClean="0"/>
              <a:t>26/11/2024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2184733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1B292180-015D-4145-974F-CD23AF1D4482}" type="datetimeFigureOut">
              <a:rPr lang="vi-VN" smtClean="0"/>
              <a:t>26/11/2024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50450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1B292180-015D-4145-974F-CD23AF1D4482}" type="datetimeFigureOut">
              <a:rPr lang="vi-VN" smtClean="0"/>
              <a:t>26/11/2024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1771377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292180-015D-4145-974F-CD23AF1D4482}" type="datetimeFigureOut">
              <a:rPr lang="vi-VN" smtClean="0"/>
              <a:t>26/11/2024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345610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1B292180-015D-4145-974F-CD23AF1D4482}" type="datetimeFigureOut">
              <a:rPr lang="vi-VN" smtClean="0"/>
              <a:t>26/11/2024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1217931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1B292180-015D-4145-974F-CD23AF1D4482}" type="datetimeFigureOut">
              <a:rPr lang="vi-VN" smtClean="0"/>
              <a:t>26/11/2024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4248692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1B292180-015D-4145-974F-CD23AF1D4482}" type="datetimeFigureOut">
              <a:rPr lang="vi-VN" smtClean="0"/>
              <a:t>26/11/2024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3710708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292180-015D-4145-974F-CD23AF1D4482}" type="datetimeFigureOut">
              <a:rPr lang="vi-VN" smtClean="0"/>
              <a:t>26/11/2024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1669486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292180-015D-4145-974F-CD23AF1D4482}" type="datetimeFigureOut">
              <a:rPr lang="vi-VN" smtClean="0"/>
              <a:t>26/11/2024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3024297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292180-015D-4145-974F-CD23AF1D4482}" type="datetimeFigureOut">
              <a:rPr lang="vi-VN" smtClean="0"/>
              <a:t>26/11/2024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08EACF3-574C-4B1D-8F1D-FE6DE6D22C5E}" type="slidenum">
              <a:rPr lang="vi-VN" smtClean="0"/>
              <a:t>‹#›</a:t>
            </a:fld>
            <a:endParaRPr lang="vi-VN"/>
          </a:p>
        </p:txBody>
      </p:sp>
    </p:spTree>
    <p:extLst>
      <p:ext uri="{BB962C8B-B14F-4D97-AF65-F5344CB8AC3E}">
        <p14:creationId xmlns:p14="http://schemas.microsoft.com/office/powerpoint/2010/main" val="1144932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92180-015D-4145-974F-CD23AF1D4482}" type="datetimeFigureOut">
              <a:rPr lang="vi-VN" smtClean="0"/>
              <a:t>26/11/2024</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EACF3-574C-4B1D-8F1D-FE6DE6D22C5E}" type="slidenum">
              <a:rPr lang="vi-VN" smtClean="0"/>
              <a:t>‹#›</a:t>
            </a:fld>
            <a:endParaRPr lang="vi-VN"/>
          </a:p>
        </p:txBody>
      </p:sp>
    </p:spTree>
    <p:extLst>
      <p:ext uri="{BB962C8B-B14F-4D97-AF65-F5344CB8AC3E}">
        <p14:creationId xmlns:p14="http://schemas.microsoft.com/office/powerpoint/2010/main" val="84569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vi.wikipedia.org/wiki/Ph%C3%A1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3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3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3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gif"/></Relationships>
</file>

<file path=ppt/slides/_rels/slide3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3" descr="D:\Show PP\DU LIEU\PICTURE\GIF lam PP\Hinh anh La co To quoc dong.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iêu đề phụ 2"/>
          <p:cNvSpPr txBox="1">
            <a:spLocks/>
          </p:cNvSpPr>
          <p:nvPr/>
        </p:nvSpPr>
        <p:spPr bwMode="auto">
          <a:xfrm>
            <a:off x="-8467" y="2895600"/>
            <a:ext cx="12192000" cy="189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algn="ctr"/>
            <a:r>
              <a:rPr lang="en-US" sz="3200" b="1"/>
              <a:t>Chuyên đề:</a:t>
            </a:r>
            <a:endParaRPr lang="en-US" sz="3200"/>
          </a:p>
          <a:p>
            <a:pPr algn="ctr"/>
            <a:r>
              <a:rPr lang="en-US" sz="3200" b="1">
                <a:solidFill>
                  <a:srgbClr val="FF0000"/>
                </a:solidFill>
              </a:rPr>
              <a:t>80 NĂM NGÀY THÀNH LẬP QUÂN ĐỘI NHÂN DÂN VIỆT NAM</a:t>
            </a:r>
            <a:endParaRPr lang="en-US" sz="3200">
              <a:solidFill>
                <a:srgbClr val="FF0000"/>
              </a:solidFill>
            </a:endParaRPr>
          </a:p>
          <a:p>
            <a:pPr algn="ctr"/>
            <a:r>
              <a:rPr lang="en-US" sz="3200" b="1">
                <a:solidFill>
                  <a:srgbClr val="FF0000"/>
                </a:solidFill>
              </a:rPr>
              <a:t>VÀ 35 NĂM NGÀY HỘI QUỐC PHÒNG TOÀN DÂN</a:t>
            </a:r>
            <a:endParaRPr lang="en-US" sz="3200">
              <a:solidFill>
                <a:srgbClr val="FF0000"/>
              </a:solidFill>
            </a:endParaRPr>
          </a:p>
        </p:txBody>
      </p:sp>
    </p:spTree>
    <p:extLst>
      <p:ext uri="{BB962C8B-B14F-4D97-AF65-F5344CB8AC3E}">
        <p14:creationId xmlns:p14="http://schemas.microsoft.com/office/powerpoint/2010/main" val="1777371176"/>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B203185-E83F-D583-432C-B9995494D6F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xmlns="" id="{E4561195-B660-8516-3B46-DD8F0F03EC18}"/>
              </a:ext>
            </a:extLst>
          </p:cNvPr>
          <p:cNvSpPr/>
          <p:nvPr/>
        </p:nvSpPr>
        <p:spPr>
          <a:xfrm>
            <a:off x="8467" y="154550"/>
            <a:ext cx="12183533"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2. Quân đội nhân dân Việt Nam trong cuộc kháng chiến chống thực dân Pháp xâm lược (1945 - 1954)</a:t>
            </a:r>
          </a:p>
        </p:txBody>
      </p:sp>
      <p:sp>
        <p:nvSpPr>
          <p:cNvPr id="3" name="Rectangle 2"/>
          <p:cNvSpPr/>
          <p:nvPr/>
        </p:nvSpPr>
        <p:spPr>
          <a:xfrm>
            <a:off x="1143515" y="1312468"/>
            <a:ext cx="10186123" cy="5324535"/>
          </a:xfrm>
          <a:prstGeom prst="rect">
            <a:avLst/>
          </a:prstGeom>
        </p:spPr>
        <p:txBody>
          <a:bodyPr wrap="square">
            <a:spAutoFit/>
          </a:bodyPr>
          <a:lstStyle/>
          <a:p>
            <a:pPr lvl="0" algn="just">
              <a:defRPr/>
            </a:pP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giữa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1949,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Tổng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Tư</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lệnh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trương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rút</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đại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Đại</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p>
          <a:p>
            <a:pPr lvl="0" algn="just">
              <a:defRPr/>
            </a:pPr>
            <a:endParaRPr lang="en-US" sz="2000" b="1" kern="100" dirty="0">
              <a:latin typeface="Times New Roman" panose="02020603050405020304" pitchFamily="18" charset="0"/>
              <a:ea typeface="Calibri" panose="020F0502020204030204" pitchFamily="34" charset="0"/>
              <a:cs typeface="Times New Roman" panose="02020603050405020304" pitchFamily="18" charset="0"/>
            </a:endParaRPr>
          </a:p>
          <a:p>
            <a:pPr lvl="0" algn="just">
              <a:defRPr/>
            </a:pP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1950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bác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vì</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vì</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phục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vụ</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cảm</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xúc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mà</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Nhạc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sĩ</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Doãn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Quang</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Khải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1951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sáng</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hát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Vì</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quên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mình</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trở</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hát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điều</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biệt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suốt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đời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ông</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sáng</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duy</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ca</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khúc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a:t>
            </a:r>
          </a:p>
          <a:p>
            <a:pPr lvl="0" algn="just">
              <a:defRPr/>
            </a:pPr>
            <a:endParaRPr lang="en-US" sz="2000" b="1" kern="1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defRPr/>
            </a:pPr>
            <a:r>
              <a:rPr lang="vi-VN" sz="2000" b="1" dirty="0">
                <a:solidFill>
                  <a:srgbClr val="000000"/>
                </a:solidFill>
              </a:rPr>
              <a:t>Sau chiến thắng Việt Bắc Thu Đông 1947, quân và dân ta tiếp tục giành nhiều thắng lợi quan trọng: Lực lượng kháng chiến phát triển về mọi mặt; chiến tranh du kích được đẩy mạnh ở vùng sau lưng địch. Thực dân Pháp thực hiện kế hoạch mới, được Mỹ giúp sức ráo riết tập trung lực lượng mở rộng chiếm đóng vùng trung du và đồng bằng Bắc Bộ; </a:t>
            </a:r>
            <a:r>
              <a:rPr lang="vi-VN" sz="2000" b="1" u="sng" dirty="0">
                <a:solidFill>
                  <a:srgbClr val="000000"/>
                </a:solidFill>
              </a:rPr>
              <a:t>ra sức phong tỏa biên giới nhằm ngăn chặn sự chi viện của cách mạng Trung Quốc cho cách mạng Việt Nam</a:t>
            </a:r>
            <a:r>
              <a:rPr lang="vi-VN" sz="2000" b="1" dirty="0">
                <a:solidFill>
                  <a:srgbClr val="000000"/>
                </a:solidFill>
              </a:rPr>
              <a:t>; bao vây, cô lập căn cứ địa Việt Bắc.</a:t>
            </a:r>
            <a:endParaRPr lang="en-US" sz="2000" b="1" dirty="0">
              <a:solidFill>
                <a:srgbClr val="000000"/>
              </a:solidFill>
              <a:latin typeface="Arial" panose="020B0604020202020204" pitchFamily="34" charset="0"/>
            </a:endParaRPr>
          </a:p>
          <a:p>
            <a:pPr lvl="0" algn="just">
              <a:defRPr/>
            </a:pPr>
            <a:endParaRPr lang="en-US" sz="2000" b="1"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0046699"/>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9511B18-766A-5EFD-78C5-FE64D3C95E8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xmlns="" id="{3D942AAA-31F8-6623-9605-61C2EEB75673}"/>
              </a:ext>
            </a:extLst>
          </p:cNvPr>
          <p:cNvSpPr/>
          <p:nvPr/>
        </p:nvSpPr>
        <p:spPr>
          <a:xfrm>
            <a:off x="0" y="154550"/>
            <a:ext cx="121920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2. Quân đội nhân dân Việt Nam trong cuộc kháng chiến chống thực dân Pháp xâm lược (1945 - 1954)</a:t>
            </a:r>
          </a:p>
        </p:txBody>
      </p:sp>
      <p:sp>
        <p:nvSpPr>
          <p:cNvPr id="3" name="Rectangle 2"/>
          <p:cNvSpPr/>
          <p:nvPr/>
        </p:nvSpPr>
        <p:spPr>
          <a:xfrm>
            <a:off x="1393903" y="1379577"/>
            <a:ext cx="9233210" cy="3785652"/>
          </a:xfrm>
          <a:prstGeom prst="rect">
            <a:avLst/>
          </a:prstGeom>
        </p:spPr>
        <p:txBody>
          <a:bodyPr wrap="square">
            <a:spAutoFit/>
          </a:bodyPr>
          <a:lstStyle/>
          <a:p>
            <a:pPr algn="just"/>
            <a:r>
              <a:rPr lang="en-US" sz="2800" b="1" dirty="0">
                <a:solidFill>
                  <a:srgbClr val="202122"/>
                </a:solidFill>
                <a:latin typeface="Arial" panose="020B0604020202020204" pitchFamily="34" charset="0"/>
              </a:rPr>
              <a:t> </a:t>
            </a:r>
            <a:r>
              <a:rPr lang="vi-VN" sz="2800" b="1" dirty="0">
                <a:solidFill>
                  <a:srgbClr val="202122"/>
                </a:solidFill>
              </a:rPr>
              <a:t>Sau 8 năm tiến hành chiến tranh, quân </a:t>
            </a:r>
            <a:r>
              <a:rPr lang="vi-VN" sz="2800" b="1" dirty="0">
                <a:solidFill>
                  <a:srgbClr val="202122"/>
                </a:solidFill>
                <a:hlinkClick r:id="rId3" tooltip="Pháp"/>
              </a:rPr>
              <a:t>Pháp</a:t>
            </a:r>
            <a:r>
              <a:rPr lang="vi-VN" sz="2800" b="1" dirty="0">
                <a:solidFill>
                  <a:srgbClr val="202122"/>
                </a:solidFill>
              </a:rPr>
              <a:t> đã bị sa lầy trong một cuộc chiến tiêu hao không có lối thoát</a:t>
            </a:r>
            <a:r>
              <a:rPr lang="en-US" sz="2800" b="1" dirty="0">
                <a:solidFill>
                  <a:srgbClr val="202122"/>
                </a:solidFill>
                <a:latin typeface="Arial" panose="020B0604020202020204" pitchFamily="34" charset="0"/>
              </a:rPr>
              <a:t>;</a:t>
            </a:r>
            <a:r>
              <a:rPr lang="vi-VN" sz="2800" b="1" dirty="0">
                <a:solidFill>
                  <a:srgbClr val="202122"/>
                </a:solidFill>
              </a:rPr>
              <a:t> các chiến dịch liên tục bị thất bại, số quân thiệt hại từ đầu cuộc chiến đã lên đến 390.000 quân,</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thiệt</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hại</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về</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kinh</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tế</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lên</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đến</a:t>
            </a:r>
            <a:r>
              <a:rPr lang="en-US" sz="2800" b="1" dirty="0">
                <a:solidFill>
                  <a:srgbClr val="202122"/>
                </a:solidFill>
                <a:latin typeface="Arial" panose="020B0604020202020204" pitchFamily="34" charset="0"/>
              </a:rPr>
              <a:t> 2000 </a:t>
            </a:r>
            <a:r>
              <a:rPr lang="en-US" sz="2800" b="1" dirty="0" err="1">
                <a:solidFill>
                  <a:srgbClr val="202122"/>
                </a:solidFill>
                <a:latin typeface="Arial" panose="020B0604020202020204" pitchFamily="34" charset="0"/>
              </a:rPr>
              <a:t>tỷ</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fơrăng</a:t>
            </a:r>
            <a:r>
              <a:rPr lang="vi-VN" sz="2800" b="1" dirty="0">
                <a:solidFill>
                  <a:srgbClr val="202122"/>
                </a:solidFill>
              </a:rPr>
              <a:t> vùng chiếm đóng bị thu hẹp. Quân Pháp</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lúc</a:t>
            </a:r>
            <a:r>
              <a:rPr lang="en-US" sz="2800" b="1" dirty="0">
                <a:solidFill>
                  <a:srgbClr val="202122"/>
                </a:solidFill>
                <a:latin typeface="Arial" panose="020B0604020202020204" pitchFamily="34" charset="0"/>
              </a:rPr>
              <a:t> </a:t>
            </a:r>
            <a:r>
              <a:rPr lang="en-US" sz="2800" b="1" dirty="0" err="1">
                <a:solidFill>
                  <a:srgbClr val="202122"/>
                </a:solidFill>
                <a:latin typeface="Arial" panose="020B0604020202020204" pitchFamily="34" charset="0"/>
              </a:rPr>
              <a:t>này</a:t>
            </a:r>
            <a:r>
              <a:rPr lang="en-US" sz="2800" b="1" dirty="0">
                <a:solidFill>
                  <a:srgbClr val="202122"/>
                </a:solidFill>
                <a:latin typeface="Arial" panose="020B0604020202020204" pitchFamily="34" charset="0"/>
              </a:rPr>
              <a:t> </a:t>
            </a:r>
            <a:r>
              <a:rPr lang="vi-VN" sz="2800" b="1" i="1" u="sng" dirty="0">
                <a:solidFill>
                  <a:srgbClr val="202122"/>
                </a:solidFill>
              </a:rPr>
              <a:t>tập trung lực lượng </a:t>
            </a:r>
            <a:r>
              <a:rPr lang="en-US" sz="2800" b="1" i="1" u="sng" dirty="0" err="1">
                <a:solidFill>
                  <a:srgbClr val="202122"/>
                </a:solidFill>
                <a:latin typeface="Arial" panose="020B0604020202020204" pitchFamily="34" charset="0"/>
              </a:rPr>
              <a:t>cao</a:t>
            </a:r>
            <a:r>
              <a:rPr lang="en-US" sz="2800" b="1" i="1" u="sng" dirty="0">
                <a:solidFill>
                  <a:srgbClr val="202122"/>
                </a:solidFill>
                <a:latin typeface="Arial" panose="020B0604020202020204" pitchFamily="34" charset="0"/>
              </a:rPr>
              <a:t> </a:t>
            </a:r>
            <a:r>
              <a:rPr lang="en-US" sz="2800" b="1" i="1" u="sng" dirty="0" err="1">
                <a:solidFill>
                  <a:srgbClr val="202122"/>
                </a:solidFill>
                <a:latin typeface="Arial" panose="020B0604020202020204" pitchFamily="34" charset="0"/>
              </a:rPr>
              <a:t>nhất</a:t>
            </a:r>
            <a:r>
              <a:rPr lang="en-US" sz="2800" b="1" i="1" u="sng" dirty="0">
                <a:solidFill>
                  <a:srgbClr val="202122"/>
                </a:solidFill>
                <a:latin typeface="Arial" panose="020B0604020202020204" pitchFamily="34" charset="0"/>
              </a:rPr>
              <a:t> </a:t>
            </a:r>
            <a:r>
              <a:rPr lang="en-US" sz="2800" b="1" i="1" u="sng" dirty="0" err="1">
                <a:solidFill>
                  <a:srgbClr val="202122"/>
                </a:solidFill>
                <a:latin typeface="Arial" panose="020B0604020202020204" pitchFamily="34" charset="0"/>
              </a:rPr>
              <a:t>tập</a:t>
            </a:r>
            <a:r>
              <a:rPr lang="en-US" sz="2800" b="1" i="1" u="sng" dirty="0">
                <a:solidFill>
                  <a:srgbClr val="202122"/>
                </a:solidFill>
                <a:latin typeface="Arial" panose="020B0604020202020204" pitchFamily="34" charset="0"/>
              </a:rPr>
              <a:t> </a:t>
            </a:r>
            <a:r>
              <a:rPr lang="en-US" sz="2800" b="1" i="1" u="sng" dirty="0" err="1">
                <a:solidFill>
                  <a:srgbClr val="202122"/>
                </a:solidFill>
                <a:latin typeface="Arial" panose="020B0604020202020204" pitchFamily="34" charset="0"/>
              </a:rPr>
              <a:t>trung</a:t>
            </a:r>
            <a:r>
              <a:rPr lang="en-US" sz="2800" b="1" i="1" u="sng" dirty="0">
                <a:solidFill>
                  <a:srgbClr val="202122"/>
                </a:solidFill>
                <a:latin typeface="Arial" panose="020B0604020202020204" pitchFamily="34" charset="0"/>
              </a:rPr>
              <a:t> ở </a:t>
            </a:r>
            <a:r>
              <a:rPr lang="en-US" sz="2800" b="1" i="1" u="sng" dirty="0" err="1">
                <a:solidFill>
                  <a:srgbClr val="202122"/>
                </a:solidFill>
                <a:latin typeface="Arial" panose="020B0604020202020204" pitchFamily="34" charset="0"/>
              </a:rPr>
              <a:t>miền</a:t>
            </a:r>
            <a:r>
              <a:rPr lang="en-US" sz="2800" b="1" i="1" u="sng" dirty="0">
                <a:solidFill>
                  <a:srgbClr val="202122"/>
                </a:solidFill>
                <a:latin typeface="Arial" panose="020B0604020202020204" pitchFamily="34" charset="0"/>
              </a:rPr>
              <a:t> </a:t>
            </a:r>
            <a:r>
              <a:rPr lang="en-US" sz="2800" b="1" i="1" u="sng" dirty="0" err="1">
                <a:solidFill>
                  <a:srgbClr val="202122"/>
                </a:solidFill>
                <a:latin typeface="Arial" panose="020B0604020202020204" pitchFamily="34" charset="0"/>
              </a:rPr>
              <a:t>Bắc</a:t>
            </a:r>
            <a:r>
              <a:rPr lang="en-US" sz="2800" b="1" i="1" u="sng" dirty="0">
                <a:solidFill>
                  <a:srgbClr val="202122"/>
                </a:solidFill>
                <a:latin typeface="Arial" panose="020B0604020202020204" pitchFamily="34" charset="0"/>
              </a:rPr>
              <a:t> </a:t>
            </a:r>
            <a:r>
              <a:rPr lang="vi-VN" sz="2800" b="1" i="1" u="sng" dirty="0">
                <a:solidFill>
                  <a:srgbClr val="202122"/>
                </a:solidFill>
              </a:rPr>
              <a:t>để mong xoay chuyển tình thế</a:t>
            </a:r>
            <a:r>
              <a:rPr lang="vi-VN" sz="2800" b="1" i="1" dirty="0">
                <a:solidFill>
                  <a:srgbClr val="202122"/>
                </a:solidFill>
              </a:rPr>
              <a:t>, </a:t>
            </a:r>
            <a:endParaRPr lang="en-US" sz="2800" b="1" i="1" dirty="0">
              <a:solidFill>
                <a:srgbClr val="202122"/>
              </a:solidFill>
              <a:latin typeface="Arial" panose="020B0604020202020204" pitchFamily="34" charset="0"/>
            </a:endParaRPr>
          </a:p>
          <a:p>
            <a:pPr algn="just"/>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b="1"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2191895"/>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2E52B0E-D2D0-8FC1-2E25-C14C94081671}"/>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96284328-A297-3981-CDC1-DE62C4A469A3}"/>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C872407D-A571-EA84-F58A-3E49B8291A7C}"/>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3C10EBE4-C460-3DF8-4E6C-E2E38DBF3EB8}"/>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2. Quân đội nhân dân Việt Nam trong cuộc kháng chiến chống thực dân Pháp xâm lược (1945 - 1954)</a:t>
            </a:r>
          </a:p>
        </p:txBody>
      </p:sp>
      <p:sp>
        <p:nvSpPr>
          <p:cNvPr id="3" name="Rectangle 2"/>
          <p:cNvSpPr/>
          <p:nvPr/>
        </p:nvSpPr>
        <p:spPr>
          <a:xfrm>
            <a:off x="1126273" y="1557155"/>
            <a:ext cx="9489687" cy="5016758"/>
          </a:xfrm>
          <a:prstGeom prst="rect">
            <a:avLst/>
          </a:prstGeom>
        </p:spPr>
        <p:txBody>
          <a:bodyPr wrap="square">
            <a:spAutoFit/>
          </a:bodyPr>
          <a:lstStyle/>
          <a:p>
            <a:pPr lvl="0" algn="just">
              <a:defRPr/>
            </a:pP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khai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KH Nava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đổ</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chiếm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đóng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Điện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Phủ</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nơi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đây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cứ</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gồm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49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cứ</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8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cụm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cứ</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16.200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đây</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xem</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pháo</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đài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bất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khả</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xâm</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phạm</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nơi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nghiền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nát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a:t>
            </a:r>
          </a:p>
          <a:p>
            <a:pPr lvl="0" algn="just">
              <a:defRPr/>
            </a:pP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sở</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giá</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6/12/1953,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họp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Điện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Phủ</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56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(13/3 - 7/5/1954)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liên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tục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vang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đập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tan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cứ</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Điện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Phủ</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loại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khỏi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vòng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16.200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địch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bắn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rơi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huỷ</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62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máy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bay;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khí</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kho</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smtClean="0">
                <a:latin typeface="Times New Roman" panose="02020603050405020304" pitchFamily="18" charset="0"/>
                <a:ea typeface="Calibri" panose="020F0502020204030204" pitchFamily="34" charset="0"/>
                <a:cs typeface="Times New Roman" panose="02020603050405020304" pitchFamily="18" charset="0"/>
              </a:rPr>
              <a:t>tàng</a:t>
            </a:r>
            <a:r>
              <a:rPr lang="en-US" sz="2000" kern="1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địch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a:t>
            </a:r>
          </a:p>
          <a:p>
            <a:pPr lvl="0" algn="just">
              <a:defRPr/>
            </a:pPr>
            <a:r>
              <a:rPr lang="en-US" sz="2000" u="sng" kern="100" dirty="0" err="1" smtClean="0">
                <a:latin typeface="Times New Roman" panose="02020603050405020304" pitchFamily="18" charset="0"/>
                <a:ea typeface="Calibri" panose="020F0502020204030204" pitchFamily="34" charset="0"/>
                <a:cs typeface="Times New Roman" panose="02020603050405020304" pitchFamily="18" charset="0"/>
              </a:rPr>
              <a:t>Chiến</a:t>
            </a:r>
            <a:r>
              <a:rPr lang="en-US" sz="2000" u="sng" kern="1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Điện</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Phủ</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giáng</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đòn</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xâm</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buộc</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ký</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Hiệp</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Giơ</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-ne-</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vơ</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đình</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ở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Nam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Điện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Phủ</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điển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xuất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sắc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đỉnh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cao</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nghệ</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thuật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chống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minh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chứng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vượt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bậc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10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vẻ</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vang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(1944 - 1954).</a:t>
            </a:r>
          </a:p>
          <a:p>
            <a:pPr lvl="0" algn="just">
              <a:defRPr/>
            </a:pPr>
            <a:endParaRPr lang="en-US" sz="2000" dirty="0"/>
          </a:p>
          <a:p>
            <a:pPr algn="just">
              <a:defRPr/>
            </a:pPr>
            <a:endParaRPr lang="vi-VN" sz="2000" dirty="0"/>
          </a:p>
        </p:txBody>
      </p:sp>
    </p:spTree>
    <p:extLst>
      <p:ext uri="{BB962C8B-B14F-4D97-AF65-F5344CB8AC3E}">
        <p14:creationId xmlns:p14="http://schemas.microsoft.com/office/powerpoint/2010/main" val="2355955621"/>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C004FF6-4CB9-BCB3-BAC3-16F18F8F81FC}"/>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E80CBE6F-67A8-8F3F-9210-3ABE95ECC3E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9418071B-293C-3F48-61DA-E6823E0F3B3B}"/>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8DCE4AE5-971F-05E8-CD93-C0E7ABBA40EE}"/>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8" name="TextBox 7">
            <a:extLst>
              <a:ext uri="{FF2B5EF4-FFF2-40B4-BE49-F238E27FC236}">
                <a16:creationId xmlns:a16="http://schemas.microsoft.com/office/drawing/2014/main" xmlns="" id="{E0743255-3561-A492-5C18-DDBEF3DC87B6}"/>
              </a:ext>
            </a:extLst>
          </p:cNvPr>
          <p:cNvSpPr txBox="1"/>
          <p:nvPr/>
        </p:nvSpPr>
        <p:spPr>
          <a:xfrm>
            <a:off x="0" y="3429000"/>
            <a:ext cx="2598234" cy="95410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Mỹ</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cẳng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Pháp</a:t>
            </a:r>
            <a:endParaRPr lang="en-US" sz="2800" dirty="0"/>
          </a:p>
        </p:txBody>
      </p:sp>
      <p:sp>
        <p:nvSpPr>
          <p:cNvPr id="4" name="Rectangle 3"/>
          <p:cNvSpPr/>
          <p:nvPr/>
        </p:nvSpPr>
        <p:spPr>
          <a:xfrm>
            <a:off x="3047999" y="2136339"/>
            <a:ext cx="8370849" cy="3416320"/>
          </a:xfrm>
          <a:prstGeom prst="rect">
            <a:avLst/>
          </a:prstGeom>
        </p:spPr>
        <p:txBody>
          <a:bodyPr wrap="square">
            <a:spAutoFit/>
          </a:bodyPr>
          <a:lstStyle/>
          <a:p>
            <a:pPr lvl="0" algn="just">
              <a:defRPr/>
            </a:pP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Giai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thứ</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3.Giai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a:p>
            <a:pPr algn="just">
              <a:defRPr/>
            </a:pPr>
            <a:endParaRPr lang="en-US" sz="2400" b="1" dirty="0"/>
          </a:p>
          <a:p>
            <a:pPr algn="just">
              <a:defRPr/>
            </a:pPr>
            <a:r>
              <a:rPr lang="en-US" sz="2400" b="1" dirty="0" err="1"/>
              <a:t>Sau</a:t>
            </a:r>
            <a:r>
              <a:rPr lang="en-US" sz="2400" b="1" dirty="0"/>
              <a:t> </a:t>
            </a:r>
            <a:r>
              <a:rPr lang="en-US" sz="2400" b="1" dirty="0" err="1"/>
              <a:t>Hiệp</a:t>
            </a:r>
            <a:r>
              <a:rPr lang="en-US" sz="2400" b="1" dirty="0"/>
              <a:t> </a:t>
            </a:r>
            <a:r>
              <a:rPr lang="en-US" sz="2400" b="1" dirty="0" err="1"/>
              <a:t>định</a:t>
            </a:r>
            <a:r>
              <a:rPr lang="en-US" sz="2400" b="1" dirty="0"/>
              <a:t> </a:t>
            </a:r>
            <a:r>
              <a:rPr lang="en-US" sz="2400" b="1" dirty="0" err="1"/>
              <a:t>Giơnevo</a:t>
            </a:r>
            <a:r>
              <a:rPr lang="en-US" sz="2400" b="1" dirty="0"/>
              <a:t>, </a:t>
            </a:r>
            <a:r>
              <a:rPr lang="en-US" sz="2400" b="1" dirty="0" err="1"/>
              <a:t>Đất</a:t>
            </a:r>
            <a:r>
              <a:rPr lang="en-US" sz="2400" b="1" dirty="0"/>
              <a:t> </a:t>
            </a:r>
            <a:r>
              <a:rPr lang="en-US" sz="2400" b="1" dirty="0" err="1"/>
              <a:t>nước</a:t>
            </a:r>
            <a:r>
              <a:rPr lang="en-US" sz="2400" b="1" dirty="0"/>
              <a:t> </a:t>
            </a:r>
            <a:r>
              <a:rPr lang="en-US" sz="2400" b="1" dirty="0" err="1"/>
              <a:t>tạm</a:t>
            </a:r>
            <a:r>
              <a:rPr lang="en-US" sz="2400" b="1" dirty="0"/>
              <a:t> chia </a:t>
            </a:r>
            <a:r>
              <a:rPr lang="en-US" sz="2400" b="1" dirty="0" err="1"/>
              <a:t>làm</a:t>
            </a:r>
            <a:r>
              <a:rPr lang="en-US" sz="2400" b="1" dirty="0"/>
              <a:t> 2 </a:t>
            </a:r>
            <a:r>
              <a:rPr lang="en-US" sz="2400" b="1" dirty="0" err="1"/>
              <a:t>miền</a:t>
            </a:r>
            <a:r>
              <a:rPr lang="en-US" sz="2400" b="1" dirty="0"/>
              <a:t> Nam </a:t>
            </a:r>
            <a:r>
              <a:rPr lang="en-US" sz="2400" b="1" dirty="0" err="1"/>
              <a:t>Bắc</a:t>
            </a:r>
            <a:r>
              <a:rPr lang="en-US" sz="2400" b="1" dirty="0"/>
              <a:t>, </a:t>
            </a:r>
            <a:r>
              <a:rPr lang="en-US" sz="2400" b="1" dirty="0" err="1"/>
              <a:t>theo</a:t>
            </a:r>
            <a:r>
              <a:rPr lang="en-US" sz="2400" b="1" dirty="0"/>
              <a:t> </a:t>
            </a:r>
            <a:r>
              <a:rPr lang="en-US" sz="2400" b="1" dirty="0" err="1"/>
              <a:t>thoả</a:t>
            </a:r>
            <a:r>
              <a:rPr lang="en-US" sz="2400" b="1" dirty="0"/>
              <a:t> </a:t>
            </a:r>
            <a:r>
              <a:rPr lang="en-US" sz="2400" b="1" dirty="0" err="1"/>
              <a:t>thuận</a:t>
            </a:r>
            <a:r>
              <a:rPr lang="en-US" sz="2400" b="1" dirty="0"/>
              <a:t> 2 </a:t>
            </a:r>
            <a:r>
              <a:rPr lang="en-US" sz="2400" b="1" dirty="0" err="1"/>
              <a:t>năm</a:t>
            </a:r>
            <a:r>
              <a:rPr lang="en-US" sz="2400" b="1" dirty="0"/>
              <a:t> </a:t>
            </a:r>
            <a:r>
              <a:rPr lang="en-US" sz="2400" b="1" dirty="0" err="1"/>
              <a:t>Pháp</a:t>
            </a:r>
            <a:r>
              <a:rPr lang="en-US" sz="2400" b="1" dirty="0"/>
              <a:t> </a:t>
            </a:r>
            <a:r>
              <a:rPr lang="en-US" sz="2400" b="1" dirty="0" err="1"/>
              <a:t>sẽ</a:t>
            </a:r>
            <a:r>
              <a:rPr lang="en-US" sz="2400" b="1" dirty="0"/>
              <a:t> </a:t>
            </a:r>
            <a:r>
              <a:rPr lang="en-US" sz="2400" b="1" dirty="0" err="1"/>
              <a:t>rút</a:t>
            </a:r>
            <a:r>
              <a:rPr lang="en-US" sz="2400" b="1" dirty="0"/>
              <a:t> </a:t>
            </a:r>
            <a:r>
              <a:rPr lang="en-US" sz="2400" b="1" dirty="0" err="1"/>
              <a:t>quân</a:t>
            </a:r>
            <a:r>
              <a:rPr lang="en-US" sz="2400" b="1" dirty="0"/>
              <a:t> </a:t>
            </a:r>
            <a:r>
              <a:rPr lang="en-US" sz="2400" b="1" dirty="0" err="1"/>
              <a:t>khỏi</a:t>
            </a:r>
            <a:r>
              <a:rPr lang="en-US" sz="2400" b="1" dirty="0"/>
              <a:t> </a:t>
            </a:r>
            <a:r>
              <a:rPr lang="en-US" sz="2400" b="1" dirty="0" err="1"/>
              <a:t>Việt</a:t>
            </a:r>
            <a:r>
              <a:rPr lang="en-US" sz="2400" b="1" dirty="0"/>
              <a:t> Nam. </a:t>
            </a:r>
          </a:p>
          <a:p>
            <a:pPr algn="just">
              <a:defRPr/>
            </a:pPr>
            <a:r>
              <a:rPr lang="en-US" sz="2400" b="1" dirty="0"/>
              <a:t>   </a:t>
            </a:r>
            <a:r>
              <a:rPr lang="en-US" sz="2400" b="1" dirty="0" err="1"/>
              <a:t>Tuy</a:t>
            </a:r>
            <a:r>
              <a:rPr lang="en-US" sz="2400" b="1" dirty="0"/>
              <a:t> </a:t>
            </a:r>
            <a:r>
              <a:rPr lang="en-US" sz="2400" b="1" dirty="0" err="1"/>
              <a:t>nhiên</a:t>
            </a:r>
            <a:r>
              <a:rPr lang="en-US" sz="2400" b="1" dirty="0"/>
              <a:t> </a:t>
            </a:r>
            <a:r>
              <a:rPr lang="en-US" sz="2400" b="1" dirty="0" err="1"/>
              <a:t>Mỹ</a:t>
            </a:r>
            <a:r>
              <a:rPr lang="en-US" sz="2400" b="1" dirty="0"/>
              <a:t> </a:t>
            </a:r>
            <a:r>
              <a:rPr lang="en-US" sz="2400" b="1" dirty="0" err="1"/>
              <a:t>đã</a:t>
            </a:r>
            <a:r>
              <a:rPr lang="en-US" sz="2400" b="1" dirty="0"/>
              <a:t> </a:t>
            </a:r>
            <a:r>
              <a:rPr lang="en-US" sz="2400" b="1" dirty="0" err="1"/>
              <a:t>bội</a:t>
            </a:r>
            <a:r>
              <a:rPr lang="en-US" sz="2400" b="1" dirty="0"/>
              <a:t> </a:t>
            </a:r>
            <a:r>
              <a:rPr lang="en-US" sz="2400" b="1" dirty="0" err="1"/>
              <a:t>ước</a:t>
            </a:r>
            <a:r>
              <a:rPr lang="en-US" sz="2400" b="1" dirty="0"/>
              <a:t>, </a:t>
            </a:r>
            <a:r>
              <a:rPr lang="en-US" sz="2400" b="1" dirty="0" err="1"/>
              <a:t>hất</a:t>
            </a:r>
            <a:r>
              <a:rPr lang="en-US" sz="2400" b="1" dirty="0"/>
              <a:t> </a:t>
            </a:r>
            <a:r>
              <a:rPr lang="en-US" sz="2400" b="1" dirty="0" err="1"/>
              <a:t>cẳng</a:t>
            </a:r>
            <a:r>
              <a:rPr lang="en-US" sz="2400" b="1" dirty="0"/>
              <a:t> </a:t>
            </a:r>
            <a:r>
              <a:rPr lang="en-US" sz="2400" b="1" dirty="0" err="1"/>
              <a:t>pháp</a:t>
            </a:r>
            <a:r>
              <a:rPr lang="en-US" sz="2400" b="1" dirty="0"/>
              <a:t> </a:t>
            </a:r>
            <a:r>
              <a:rPr lang="en-US" sz="2400" b="1" dirty="0" err="1"/>
              <a:t>dựng</a:t>
            </a:r>
            <a:r>
              <a:rPr lang="en-US" sz="2400" b="1" dirty="0"/>
              <a:t> </a:t>
            </a:r>
            <a:r>
              <a:rPr lang="en-US" sz="2400" b="1" dirty="0" err="1"/>
              <a:t>nên</a:t>
            </a:r>
            <a:r>
              <a:rPr lang="en-US" sz="2400" b="1" dirty="0"/>
              <a:t> </a:t>
            </a:r>
            <a:r>
              <a:rPr lang="en-US" sz="2400" b="1" dirty="0" err="1"/>
              <a:t>chính</a:t>
            </a:r>
            <a:r>
              <a:rPr lang="en-US" sz="2400" b="1" dirty="0"/>
              <a:t> </a:t>
            </a:r>
            <a:r>
              <a:rPr lang="en-US" sz="2400" b="1" dirty="0" err="1"/>
              <a:t>quyền</a:t>
            </a:r>
            <a:r>
              <a:rPr lang="en-US" sz="2400" b="1" dirty="0"/>
              <a:t> </a:t>
            </a:r>
            <a:r>
              <a:rPr lang="en-US" sz="2400" b="1" dirty="0" err="1"/>
              <a:t>Ngô</a:t>
            </a:r>
            <a:r>
              <a:rPr lang="en-US" sz="2400" b="1" dirty="0"/>
              <a:t> </a:t>
            </a:r>
            <a:r>
              <a:rPr lang="en-US" sz="2400" b="1" dirty="0" err="1"/>
              <a:t>Đình</a:t>
            </a:r>
            <a:r>
              <a:rPr lang="en-US" sz="2400" b="1" dirty="0"/>
              <a:t> </a:t>
            </a:r>
            <a:r>
              <a:rPr lang="en-US" sz="2400" b="1" dirty="0" err="1"/>
              <a:t>Diệm</a:t>
            </a:r>
            <a:r>
              <a:rPr lang="en-US" sz="2400" b="1" dirty="0"/>
              <a:t> (</a:t>
            </a:r>
            <a:r>
              <a:rPr lang="en-US" sz="2400" b="1" dirty="0" err="1"/>
              <a:t>Chính</a:t>
            </a:r>
            <a:r>
              <a:rPr lang="en-US" sz="2400" b="1" dirty="0"/>
              <a:t> </a:t>
            </a:r>
            <a:r>
              <a:rPr lang="en-US" sz="2400" b="1" dirty="0" err="1"/>
              <a:t>quyền</a:t>
            </a:r>
            <a:r>
              <a:rPr lang="en-US" sz="2400" b="1" dirty="0"/>
              <a:t> </a:t>
            </a:r>
            <a:r>
              <a:rPr lang="en-US" sz="2400" b="1" dirty="0" err="1"/>
              <a:t>tay</a:t>
            </a:r>
            <a:r>
              <a:rPr lang="en-US" sz="2400" b="1" dirty="0"/>
              <a:t> </a:t>
            </a:r>
            <a:r>
              <a:rPr lang="en-US" sz="2400" b="1" dirty="0" err="1"/>
              <a:t>sai</a:t>
            </a:r>
            <a:r>
              <a:rPr lang="en-US" sz="2400" b="1" dirty="0"/>
              <a:t>) </a:t>
            </a:r>
            <a:r>
              <a:rPr lang="en-US" sz="2400" b="1" dirty="0" err="1"/>
              <a:t>thâm</a:t>
            </a:r>
            <a:r>
              <a:rPr lang="en-US" sz="2400" b="1" dirty="0"/>
              <a:t> </a:t>
            </a:r>
            <a:r>
              <a:rPr lang="en-US" sz="2400" b="1" dirty="0" err="1"/>
              <a:t>mỹ</a:t>
            </a:r>
            <a:r>
              <a:rPr lang="en-US" sz="2400" b="1" dirty="0"/>
              <a:t> </a:t>
            </a:r>
            <a:r>
              <a:rPr lang="en-US" sz="2400" b="1" dirty="0" err="1"/>
              <a:t>để</a:t>
            </a:r>
            <a:r>
              <a:rPr lang="en-US" sz="2400" b="1" dirty="0"/>
              <a:t> </a:t>
            </a:r>
            <a:r>
              <a:rPr lang="en-US" sz="2400" b="1" dirty="0" err="1"/>
              <a:t>thực</a:t>
            </a:r>
            <a:r>
              <a:rPr lang="en-US" sz="2400" b="1" dirty="0"/>
              <a:t> </a:t>
            </a:r>
            <a:r>
              <a:rPr lang="en-US" sz="2400" b="1" dirty="0" err="1"/>
              <a:t>hiện</a:t>
            </a:r>
            <a:r>
              <a:rPr lang="en-US" sz="2400" b="1" dirty="0"/>
              <a:t> </a:t>
            </a:r>
            <a:r>
              <a:rPr lang="en-US" sz="2400" b="1" dirty="0" err="1"/>
              <a:t>chính</a:t>
            </a:r>
            <a:r>
              <a:rPr lang="en-US" sz="2400" b="1" dirty="0"/>
              <a:t> </a:t>
            </a:r>
            <a:r>
              <a:rPr lang="en-US" sz="2400" b="1" dirty="0" err="1"/>
              <a:t>sách</a:t>
            </a:r>
            <a:r>
              <a:rPr lang="en-US" sz="2400" b="1" dirty="0"/>
              <a:t> </a:t>
            </a:r>
            <a:r>
              <a:rPr lang="en-US" sz="2400" b="1" dirty="0" err="1"/>
              <a:t>thực</a:t>
            </a:r>
            <a:r>
              <a:rPr lang="en-US" sz="2400" b="1" dirty="0"/>
              <a:t> </a:t>
            </a:r>
            <a:r>
              <a:rPr lang="en-US" sz="2400" b="1" dirty="0" err="1"/>
              <a:t>dân</a:t>
            </a:r>
            <a:r>
              <a:rPr lang="en-US" sz="2400" b="1" dirty="0"/>
              <a:t> </a:t>
            </a:r>
            <a:r>
              <a:rPr lang="en-US" sz="2400" b="1" dirty="0" err="1"/>
              <a:t>kiểu</a:t>
            </a:r>
            <a:r>
              <a:rPr lang="en-US" sz="2400" b="1" dirty="0"/>
              <a:t> </a:t>
            </a:r>
            <a:r>
              <a:rPr lang="en-US" sz="2400" b="1" dirty="0" err="1"/>
              <a:t>mới</a:t>
            </a:r>
            <a:r>
              <a:rPr lang="en-US" sz="2400" b="1" dirty="0"/>
              <a:t> </a:t>
            </a:r>
            <a:r>
              <a:rPr lang="en-US" sz="2400" b="1" dirty="0" err="1"/>
              <a:t>tại</a:t>
            </a:r>
            <a:r>
              <a:rPr lang="en-US" sz="2400" b="1" dirty="0"/>
              <a:t> </a:t>
            </a:r>
            <a:r>
              <a:rPr lang="en-US" sz="2400" b="1" dirty="0" err="1"/>
              <a:t>miền</a:t>
            </a:r>
            <a:r>
              <a:rPr lang="en-US" sz="2400" b="1" dirty="0"/>
              <a:t> Nam </a:t>
            </a:r>
            <a:r>
              <a:rPr lang="en-US" sz="2400" b="1" dirty="0" err="1"/>
              <a:t>Việt</a:t>
            </a:r>
            <a:r>
              <a:rPr lang="en-US" sz="2400" b="1" dirty="0"/>
              <a:t> Nam.</a:t>
            </a:r>
            <a:endParaRPr lang="en-US" sz="2400" dirty="0"/>
          </a:p>
        </p:txBody>
      </p:sp>
    </p:spTree>
    <p:extLst>
      <p:ext uri="{BB962C8B-B14F-4D97-AF65-F5344CB8AC3E}">
        <p14:creationId xmlns:p14="http://schemas.microsoft.com/office/powerpoint/2010/main" val="33473284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2B9DF2D-5C43-1400-04DB-2AD9B1DE356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xmlns="" id="{7E17E9B6-1E0D-8227-5D62-F37F8C3EA272}"/>
              </a:ext>
            </a:extLst>
          </p:cNvPr>
          <p:cNvSpPr/>
          <p:nvPr/>
        </p:nvSpPr>
        <p:spPr>
          <a:xfrm>
            <a:off x="8467" y="154550"/>
            <a:ext cx="12183533"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8" name="TextBox 7">
            <a:extLst>
              <a:ext uri="{FF2B5EF4-FFF2-40B4-BE49-F238E27FC236}">
                <a16:creationId xmlns:a16="http://schemas.microsoft.com/office/drawing/2014/main" xmlns="" id="{B25A5818-4DAD-9B0A-6AFA-4CD640C98FD7}"/>
              </a:ext>
            </a:extLst>
          </p:cNvPr>
          <p:cNvSpPr txBox="1"/>
          <p:nvPr/>
        </p:nvSpPr>
        <p:spPr>
          <a:xfrm>
            <a:off x="4069080" y="6149340"/>
            <a:ext cx="4667250" cy="70788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4000"/>
              <a:t>Luật 10/59</a:t>
            </a:r>
          </a:p>
        </p:txBody>
      </p:sp>
      <p:sp>
        <p:nvSpPr>
          <p:cNvPr id="3" name="Rectangle 2"/>
          <p:cNvSpPr/>
          <p:nvPr/>
        </p:nvSpPr>
        <p:spPr>
          <a:xfrm>
            <a:off x="847493" y="1859340"/>
            <a:ext cx="10024946" cy="3416320"/>
          </a:xfrm>
          <a:prstGeom prst="rect">
            <a:avLst/>
          </a:prstGeom>
        </p:spPr>
        <p:txBody>
          <a:bodyPr wrap="square">
            <a:spAutoFit/>
          </a:bodyPr>
          <a:lstStyle/>
          <a:p>
            <a:pPr lvl="0" algn="just">
              <a:defRPr/>
            </a:pP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Ở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1954 – 1960.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Diệm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sách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khủng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bố</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bạo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Ngô</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Diệm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sách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tố</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cộng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diệt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cộng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biệt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5/1959,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chúng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Ban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Luật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10/59;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toà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biệt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lê</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máy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chém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khắp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 (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nhầm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còn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bỏ</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sót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qua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sách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này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chúng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bắt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bớ</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gần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nữa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triệu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bào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xử</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tử</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68.000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gây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nặng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Nhiều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địa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ở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sở</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ta.</a:t>
            </a:r>
            <a:endParaRPr lang="en-US" sz="2400" b="1"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89833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BE8D3C3-1C3A-B476-1D71-62B5F7438CD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xmlns="" id="{6481B141-54FF-1418-8D92-FDE60EF025B7}"/>
              </a:ext>
            </a:extLst>
          </p:cNvPr>
          <p:cNvSpPr/>
          <p:nvPr/>
        </p:nvSpPr>
        <p:spPr>
          <a:xfrm>
            <a:off x="8467" y="154550"/>
            <a:ext cx="12175065"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5" name="Rectangle 4"/>
          <p:cNvSpPr/>
          <p:nvPr/>
        </p:nvSpPr>
        <p:spPr>
          <a:xfrm>
            <a:off x="501806" y="1285481"/>
            <a:ext cx="10615960" cy="3600986"/>
          </a:xfrm>
          <a:prstGeom prst="rect">
            <a:avLst/>
          </a:prstGeom>
        </p:spPr>
        <p:txBody>
          <a:bodyPr wrap="square">
            <a:spAutoFit/>
          </a:bodyPr>
          <a:lstStyle/>
          <a:p>
            <a:pPr lvl="0" algn="just">
              <a:defRPr/>
            </a:pP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thứ</a:t>
            </a:r>
            <a:r>
              <a:rPr lang="en-US" b="1" kern="100" dirty="0">
                <a:latin typeface="Times New Roman" panose="02020603050405020304" pitchFamily="18" charset="0"/>
                <a:ea typeface="Calibri" panose="020F0502020204030204" pitchFamily="34" charset="0"/>
                <a:cs typeface="Times New Roman" panose="02020603050405020304" pitchFamily="18" charset="0"/>
              </a:rPr>
              <a:t> 15 Ban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Chấp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khóa</a:t>
            </a:r>
            <a:r>
              <a:rPr lang="en-US" b="1" kern="100" dirty="0">
                <a:latin typeface="Times New Roman" panose="02020603050405020304" pitchFamily="18" charset="0"/>
                <a:ea typeface="Calibri" panose="020F0502020204030204" pitchFamily="34" charset="0"/>
                <a:cs typeface="Times New Roman" panose="02020603050405020304" pitchFamily="18" charset="0"/>
              </a:rPr>
              <a:t> II (1/1959)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nêu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hai</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nhiệm</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vụ</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XHCN ở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tộc</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ở </a:t>
            </a:r>
            <a:r>
              <a:rPr lang="en-US" b="1" i="1" u="sng"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i="1" u="sng"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rõ</a:t>
            </a:r>
            <a:r>
              <a:rPr lang="en-US" b="1" kern="100" dirty="0">
                <a:latin typeface="Times New Roman" panose="02020603050405020304" pitchFamily="18" charset="0"/>
                <a:ea typeface="Calibri" panose="020F0502020204030204" pitchFamily="34" charset="0"/>
                <a:cs typeface="Times New Roman" panose="02020603050405020304" pitchFamily="18" charset="0"/>
              </a:rPr>
              <a:t> con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sử</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Chấp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ủy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đẩy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nữa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chuẩn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cũng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xúc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p>
          <a:p>
            <a:pPr lvl="0" algn="just">
              <a:defRPr/>
            </a:pPr>
            <a:r>
              <a:rPr lang="en-US" b="1" kern="100" dirty="0">
                <a:latin typeface="Times New Roman" panose="02020603050405020304" pitchFamily="18" charset="0"/>
                <a:ea typeface="Calibri" panose="020F0502020204030204" pitchFamily="34" charset="0"/>
                <a:cs typeface="Times New Roman" panose="02020603050405020304" pitchFamily="18" charset="0"/>
              </a:rPr>
              <a:t>      Theo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Sư</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338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huấn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luyện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19/5/1959,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559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nhiệm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vụ</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dọc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dãy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đảm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vận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chuyển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súng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(17.000km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vận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chuyển</a:t>
            </a:r>
            <a:r>
              <a:rPr lang="en-US" b="1" kern="100" dirty="0">
                <a:latin typeface="Times New Roman" panose="02020603050405020304" pitchFamily="18" charset="0"/>
                <a:ea typeface="Calibri" panose="020F0502020204030204" pitchFamily="34" charset="0"/>
                <a:cs typeface="Times New Roman" panose="02020603050405020304" pitchFamily="18" charset="0"/>
              </a:rPr>
              <a:t> 1,5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triệu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tấn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1.400km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ống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dẫn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dầu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759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cũng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nhiệm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vụ</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vận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chuyển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biển</a:t>
            </a:r>
            <a:r>
              <a:rPr lang="en-US" b="1" kern="100" dirty="0">
                <a:latin typeface="Times New Roman" panose="02020603050405020304" pitchFamily="18" charset="0"/>
                <a:ea typeface="Calibri" panose="020F0502020204030204" pitchFamily="34" charset="0"/>
                <a:cs typeface="Times New Roman" panose="02020603050405020304" pitchFamily="18" charset="0"/>
              </a:rPr>
              <a:t>.</a:t>
            </a:r>
          </a:p>
          <a:p>
            <a:pPr lvl="0" algn="just">
              <a:defRPr/>
            </a:pPr>
            <a:r>
              <a:rPr lang="en-US" sz="1200" b="1" kern="100"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1200" b="1"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63638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4D8D8A8-C75E-371E-DB5A-8EC15D36E8A5}"/>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9E3145E4-2DD8-5D58-C65E-0E7D6B5B8589}"/>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D2A9897E-A1F2-66A3-07DB-3834C1599503}"/>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1A3C550A-5672-6C7C-8806-62A1ABAEF1D6}"/>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6" name="TextBox 5">
            <a:extLst>
              <a:ext uri="{FF2B5EF4-FFF2-40B4-BE49-F238E27FC236}">
                <a16:creationId xmlns:a16="http://schemas.microsoft.com/office/drawing/2014/main" xmlns="" id="{37CE4471-751A-4C62-2431-E2642239F2F1}"/>
              </a:ext>
            </a:extLst>
          </p:cNvPr>
          <p:cNvSpPr txBox="1"/>
          <p:nvPr/>
        </p:nvSpPr>
        <p:spPr>
          <a:xfrm>
            <a:off x="8468" y="6261100"/>
            <a:ext cx="1231688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p:cNvSpPr/>
          <p:nvPr/>
        </p:nvSpPr>
        <p:spPr>
          <a:xfrm>
            <a:off x="1037063" y="1582341"/>
            <a:ext cx="9891132" cy="4154984"/>
          </a:xfrm>
          <a:prstGeom prst="rect">
            <a:avLst/>
          </a:prstGeom>
        </p:spPr>
        <p:txBody>
          <a:bodyPr wrap="square">
            <a:spAutoFit/>
          </a:bodyPr>
          <a:lstStyle/>
          <a:p>
            <a:pPr indent="457200" algn="just"/>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1961,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biệt</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p>
          <a:p>
            <a:pPr indent="457200" algn="just"/>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cố</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vấn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dựa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hỏa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chi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viện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ngụy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Sài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Gòn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phá</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vùng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trưng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này</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Dồn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ấp</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i="1" u="sng" kern="100" dirty="0">
                <a:latin typeface="Times New Roman" panose="02020603050405020304" pitchFamily="18" charset="0"/>
                <a:ea typeface="Calibri" panose="020F0502020204030204" pitchFamily="34" charset="0"/>
                <a:cs typeface="Times New Roman" panose="02020603050405020304" pitchFamily="18" charset="0"/>
              </a:rPr>
              <a:t>(</a:t>
            </a:r>
            <a:r>
              <a:rPr lang="en-US" sz="2400" i="1" u="sng" kern="100" dirty="0" err="1">
                <a:latin typeface="Times New Roman" panose="02020603050405020304" pitchFamily="18" charset="0"/>
                <a:ea typeface="Calibri" panose="020F0502020204030204" pitchFamily="34" charset="0"/>
                <a:cs typeface="Times New Roman" panose="02020603050405020304" pitchFamily="18" charset="0"/>
              </a:rPr>
              <a:t>tổng</a:t>
            </a:r>
            <a:r>
              <a:rPr lang="en-US" sz="24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i="1" u="sng" kern="100" dirty="0" err="1">
                <a:latin typeface="Times New Roman" panose="02020603050405020304" pitchFamily="18" charset="0"/>
                <a:ea typeface="Calibri" panose="020F0502020204030204" pitchFamily="34" charset="0"/>
                <a:cs typeface="Times New Roman" panose="02020603050405020304" pitchFamily="18" charset="0"/>
              </a:rPr>
              <a:t>cộng</a:t>
            </a:r>
            <a:r>
              <a:rPr lang="en-US" sz="2400" i="1" u="sng" kern="100" dirty="0">
                <a:latin typeface="Times New Roman" panose="02020603050405020304" pitchFamily="18" charset="0"/>
                <a:ea typeface="Calibri" panose="020F0502020204030204" pitchFamily="34" charset="0"/>
                <a:cs typeface="Times New Roman" panose="02020603050405020304" pitchFamily="18" charset="0"/>
              </a:rPr>
              <a:t> 3.610 </a:t>
            </a:r>
            <a:r>
              <a:rPr lang="en-US" sz="2400" i="1" u="sng" kern="100" dirty="0" err="1">
                <a:latin typeface="Times New Roman" panose="02020603050405020304" pitchFamily="18" charset="0"/>
                <a:ea typeface="Calibri" panose="020F0502020204030204" pitchFamily="34" charset="0"/>
                <a:cs typeface="Times New Roman" panose="02020603050405020304" pitchFamily="18" charset="0"/>
              </a:rPr>
              <a:t>thôn</a:t>
            </a:r>
            <a:r>
              <a:rPr lang="en-US" sz="24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i="1" u="sng" kern="100" dirty="0" err="1">
                <a:latin typeface="Times New Roman" panose="02020603050405020304" pitchFamily="18" charset="0"/>
                <a:ea typeface="Calibri" panose="020F0502020204030204" pitchFamily="34" charset="0"/>
                <a:cs typeface="Times New Roman" panose="02020603050405020304" pitchFamily="18" charset="0"/>
              </a:rPr>
              <a:t>ấp</a:t>
            </a:r>
            <a:r>
              <a:rPr lang="en-US" sz="24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tục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giữ</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rộng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vùng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tiêu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biểu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Ấp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(1/1963)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bại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thuật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trực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thăng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vận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thiết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vận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ngụy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Sài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Gòn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đua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Ấp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giặc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sôi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nổi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khắp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a:t>
            </a:r>
          </a:p>
          <a:p>
            <a:pPr lvl="0">
              <a:defRPr/>
            </a:pPr>
            <a:endParaRPr lang="vi-VN" sz="2400" dirty="0"/>
          </a:p>
        </p:txBody>
      </p:sp>
    </p:spTree>
    <p:extLst>
      <p:ext uri="{BB962C8B-B14F-4D97-AF65-F5344CB8AC3E}">
        <p14:creationId xmlns:p14="http://schemas.microsoft.com/office/powerpoint/2010/main" val="3194457741"/>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EE58E3C-612E-352B-D532-2C1FBF0D88D6}"/>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EB41B898-0DDF-193A-DDBD-F4DD96233659}"/>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14898C3A-6257-C1AF-966B-3245017DB7F7}"/>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3501FF15-9B98-E096-8D68-010ED3D7DCAF}"/>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9" name="TextBox 8">
            <a:extLst>
              <a:ext uri="{FF2B5EF4-FFF2-40B4-BE49-F238E27FC236}">
                <a16:creationId xmlns:a16="http://schemas.microsoft.com/office/drawing/2014/main" xmlns="" id="{DF569AB1-5EE7-AD86-3D21-221E7E60A85D}"/>
              </a:ext>
            </a:extLst>
          </p:cNvPr>
          <p:cNvSpPr txBox="1"/>
          <p:nvPr/>
        </p:nvSpPr>
        <p:spPr>
          <a:xfrm>
            <a:off x="2000738" y="6012360"/>
            <a:ext cx="7219950"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kern="100">
                <a:effectLst/>
                <a:latin typeface="Times New Roman" panose="02020603050405020304" pitchFamily="18" charset="0"/>
                <a:ea typeface="Calibri" panose="020F0502020204030204" pitchFamily="34" charset="0"/>
                <a:cs typeface="Times New Roman" panose="02020603050405020304" pitchFamily="18" charset="0"/>
              </a:rPr>
              <a:t>Chiến lược “Chiến tranh Cục bộ”</a:t>
            </a:r>
          </a:p>
        </p:txBody>
      </p:sp>
      <p:sp>
        <p:nvSpPr>
          <p:cNvPr id="3" name="Rectangle 2"/>
          <p:cNvSpPr/>
          <p:nvPr/>
        </p:nvSpPr>
        <p:spPr>
          <a:xfrm>
            <a:off x="1265664" y="1575349"/>
            <a:ext cx="9935735" cy="3970318"/>
          </a:xfrm>
          <a:prstGeom prst="rect">
            <a:avLst/>
          </a:prstGeom>
        </p:spPr>
        <p:txBody>
          <a:bodyPr wrap="square">
            <a:spAutoFit/>
          </a:bodyPr>
          <a:lstStyle/>
          <a:p>
            <a:pPr indent="457200" algn="just"/>
            <a:r>
              <a:rPr lang="en-US"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khi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thất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bại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đặc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biệt</a:t>
            </a:r>
            <a:r>
              <a:rPr lang="en-US" kern="1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Giữa</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1965,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chuyển</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sang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cục</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a:latin typeface="Times New Roman" panose="02020603050405020304" pitchFamily="18" charset="0"/>
                <a:ea typeface="Calibri" panose="020F0502020204030204" pitchFamily="34" charset="0"/>
                <a:cs typeface="Times New Roman" panose="02020603050405020304" pitchFamily="18" charset="0"/>
              </a:rPr>
              <a:t>ồ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ạt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viễn</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chinh</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minh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cùng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khối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cố</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tăng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ngụy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mục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tiêu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tìm</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diệt</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bình</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Nam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uy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hiếp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phủ</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Cộng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hòa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ngồi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đàm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điều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kiện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áp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đặt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9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12/1965,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sư</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(9, 3, 2, 5, 1)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cấp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sư</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mang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phiên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hiệu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69.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Vừa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vừa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bẻ</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gãy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nhiều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mô</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 -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ngụy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tìm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tìm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ngụy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a:t>
            </a:r>
          </a:p>
          <a:p>
            <a:pPr lvl="0">
              <a:defRPr/>
            </a:pPr>
            <a:endParaRPr lang="vi-VN" dirty="0"/>
          </a:p>
        </p:txBody>
      </p:sp>
    </p:spTree>
    <p:extLst>
      <p:ext uri="{BB962C8B-B14F-4D97-AF65-F5344CB8AC3E}">
        <p14:creationId xmlns:p14="http://schemas.microsoft.com/office/powerpoint/2010/main" val="164265222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BEE8E4E-0FC4-69B7-E569-11DD4BCD0E26}"/>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0388D3F5-9DD3-1351-C868-FF59DC9E123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B30C11BA-84E8-8170-218E-2A39DB24623B}"/>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5A359F89-F514-DFD4-E362-15B9E2F0CB73}"/>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3" name="TextBox 2">
            <a:extLst>
              <a:ext uri="{FF2B5EF4-FFF2-40B4-BE49-F238E27FC236}">
                <a16:creationId xmlns:a16="http://schemas.microsoft.com/office/drawing/2014/main" xmlns="" id="{70228CDD-0A87-79E4-7EA6-E396D11A6BFB}"/>
              </a:ext>
            </a:extLst>
          </p:cNvPr>
          <p:cNvSpPr txBox="1"/>
          <p:nvPr/>
        </p:nvSpPr>
        <p:spPr>
          <a:xfrm>
            <a:off x="2000738" y="6012360"/>
            <a:ext cx="7219950" cy="8925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Mậu</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 1968</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925551" y="1443841"/>
            <a:ext cx="9735015" cy="4524315"/>
          </a:xfrm>
          <a:prstGeom prst="rect">
            <a:avLst/>
          </a:prstGeom>
        </p:spPr>
        <p:txBody>
          <a:bodyPr wrap="square">
            <a:spAutoFit/>
          </a:bodyPr>
          <a:lstStyle/>
          <a:p>
            <a:pPr indent="457200" algn="just"/>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trọng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1/1968,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ương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lần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thứ</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14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qua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Tổng</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nổi</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dậy</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Xuân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Mậu</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1968.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gian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ngắn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hàng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loạt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mục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tiêu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nằm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sâu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đô</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gây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địch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thiệt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hại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rất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nặng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đảo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lộn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nổi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dậy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Mậu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1968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đòn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xâm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cầm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phá</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sản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cục</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buộc</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xuống</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thang</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rút</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dần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chấp</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đàm</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phán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tại</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Paris</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a:t>
            </a:r>
          </a:p>
          <a:p>
            <a:pPr lvl="0">
              <a:defRPr/>
            </a:pPr>
            <a:endParaRPr lang="vi-VN" sz="2400" dirty="0"/>
          </a:p>
        </p:txBody>
      </p:sp>
    </p:spTree>
    <p:extLst>
      <p:ext uri="{BB962C8B-B14F-4D97-AF65-F5344CB8AC3E}">
        <p14:creationId xmlns:p14="http://schemas.microsoft.com/office/powerpoint/2010/main" val="320038974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0153C25-A9C7-E96B-429C-D19B94A675AB}"/>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EA0C258E-AE8A-CCBE-9A63-A28A7315836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83FB8D8F-0358-9B31-69AE-864FF4502A9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2330EF3F-DE08-3DF2-FDE0-464D5DD93490}"/>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3" name="TextBox 2">
            <a:extLst>
              <a:ext uri="{FF2B5EF4-FFF2-40B4-BE49-F238E27FC236}">
                <a16:creationId xmlns:a16="http://schemas.microsoft.com/office/drawing/2014/main" xmlns="" id="{A9E4B4D8-8FE3-B96B-7133-7A5D1FA67308}"/>
              </a:ext>
            </a:extLst>
          </p:cNvPr>
          <p:cNvSpPr txBox="1"/>
          <p:nvPr/>
        </p:nvSpPr>
        <p:spPr>
          <a:xfrm>
            <a:off x="2000738" y="6012360"/>
            <a:ext cx="7219950" cy="8925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Chiến lược “Việt Nam hoá </a:t>
            </a:r>
            <a:r>
              <a:rPr lang="en-US" sz="2800" b="1" kern="100">
                <a:latin typeface="Times New Roman" panose="02020603050405020304" pitchFamily="18" charset="0"/>
                <a:ea typeface="Calibri" panose="020F0502020204030204" pitchFamily="34" charset="0"/>
                <a:cs typeface="Times New Roman" panose="02020603050405020304" pitchFamily="18" charset="0"/>
              </a:rPr>
              <a:t>c</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hiến tranh”</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326995" y="1028343"/>
            <a:ext cx="9590049" cy="5262979"/>
          </a:xfrm>
          <a:prstGeom prst="rect">
            <a:avLst/>
          </a:prstGeom>
        </p:spPr>
        <p:txBody>
          <a:bodyPr wrap="square">
            <a:spAutoFit/>
          </a:bodyPr>
          <a:lstStyle/>
          <a:p>
            <a:pPr indent="457200" algn="just"/>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ngoan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cố</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hiếu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cam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chịu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bại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1969,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chúng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chuyển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sang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thuyết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Níchxơn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hóa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chất</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này</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dung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chúng</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rút</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dần</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viễn</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chinh</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chư</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hầu</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thay</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tài</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trợ</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tiền</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khí</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bị</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Sài</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Gòn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1969 - 1972,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sử</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tối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sức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ngoại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giao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sức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xảo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quyệt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hòng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cô</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bóp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nghẹt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kháng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phối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chặt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chẽ</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Lào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Campuchia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anh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em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to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tiêu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biểu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9 - Nam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Lào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bại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Lam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mang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hiệu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719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Nguỵ</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Sài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Gòn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a:t>
            </a:r>
          </a:p>
          <a:p>
            <a:pPr lvl="0">
              <a:defRPr/>
            </a:pPr>
            <a:endParaRPr lang="vi-VN" sz="2400" dirty="0"/>
          </a:p>
        </p:txBody>
      </p:sp>
    </p:spTree>
    <p:extLst>
      <p:ext uri="{BB962C8B-B14F-4D97-AF65-F5344CB8AC3E}">
        <p14:creationId xmlns:p14="http://schemas.microsoft.com/office/powerpoint/2010/main" val="327343738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3" descr="D:\Show PP\DU LIEU\PICTURE\GIF lam PP\Hinh anh La co To quoc dong.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owchart: Internal Storage 5"/>
          <p:cNvSpPr/>
          <p:nvPr/>
        </p:nvSpPr>
        <p:spPr>
          <a:xfrm>
            <a:off x="376625" y="1087921"/>
            <a:ext cx="10357339" cy="2118918"/>
          </a:xfrm>
          <a:prstGeom prst="flowChartInternalStorage">
            <a:avLst/>
          </a:prstGeom>
          <a:scene3d>
            <a:camera prst="orthographicFront"/>
            <a:lightRig rig="threePt" dir="t"/>
          </a:scene3d>
          <a:sp3d>
            <a:bevelT w="152400" h="50800" prst="softRound"/>
          </a:sp3d>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3600" b="1" dirty="0"/>
              <a:t>I. QUÂN ĐỘI NHÂN DÂN VIỆT NAM - 80 NĂM XÂY DỰNG, CHIẾN ĐẤU, CHIẾN THẮNG VÀ TRƯỞNG </a:t>
            </a:r>
            <a:r>
              <a:rPr lang="en-US" sz="3600" b="1" dirty="0" smtClean="0"/>
              <a:t>THÀNH</a:t>
            </a:r>
            <a:endParaRPr lang="vi-VN" sz="4800" dirty="0">
              <a:solidFill>
                <a:schemeClr val="accent5"/>
              </a:solidFill>
            </a:endParaRPr>
          </a:p>
        </p:txBody>
      </p:sp>
      <p:sp>
        <p:nvSpPr>
          <p:cNvPr id="7" name="Flowchart: Internal Storage 6"/>
          <p:cNvSpPr/>
          <p:nvPr/>
        </p:nvSpPr>
        <p:spPr>
          <a:xfrm>
            <a:off x="307264" y="3097165"/>
            <a:ext cx="10426700" cy="1668018"/>
          </a:xfrm>
          <a:prstGeom prst="flowChartInternalStorage">
            <a:avLst/>
          </a:prstGeom>
          <a:scene3d>
            <a:camera prst="orthographicFront"/>
            <a:lightRig rig="threePt" dir="t"/>
          </a:scene3d>
          <a:sp3d>
            <a:bevelT prst="angle"/>
          </a:sp3d>
        </p:spPr>
        <p:style>
          <a:lnRef idx="2">
            <a:schemeClr val="accent4"/>
          </a:lnRef>
          <a:fillRef idx="1">
            <a:schemeClr val="lt1"/>
          </a:fillRef>
          <a:effectRef idx="0">
            <a:schemeClr val="accent4"/>
          </a:effectRef>
          <a:fontRef idx="minor">
            <a:schemeClr val="dk1"/>
          </a:fontRef>
        </p:style>
        <p:txBody>
          <a:bodyPr rtlCol="0" anchor="ctr"/>
          <a:lstStyle/>
          <a:p>
            <a:pPr algn="just"/>
            <a:r>
              <a:rPr lang="en-US" sz="3600" b="1" dirty="0"/>
              <a:t>II. LỊCH SỬ VÀ Ý NGHĨA NGÀY HỘI QUỐC PHÒNG TOÀN DÂN</a:t>
            </a:r>
            <a:endParaRPr lang="en-US" sz="3600" dirty="0"/>
          </a:p>
        </p:txBody>
      </p:sp>
      <p:sp>
        <p:nvSpPr>
          <p:cNvPr id="8" name="Flowchart: Internal Storage 7"/>
          <p:cNvSpPr/>
          <p:nvPr/>
        </p:nvSpPr>
        <p:spPr>
          <a:xfrm>
            <a:off x="286474" y="4765183"/>
            <a:ext cx="10426700" cy="2092817"/>
          </a:xfrm>
          <a:prstGeom prst="flowChartInternalStorage">
            <a:avLst/>
          </a:prstGeom>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0" anchor="ctr"/>
          <a:lstStyle/>
          <a:p>
            <a:pPr algn="just"/>
            <a:r>
              <a:rPr lang="en-US" sz="3200" b="1" dirty="0"/>
              <a:t>III. XÂY DỰNG QUÂN ĐỘI, CỦNG CỐ QUỐC PHÒNG, ĐÁP ỨNG YÊU CẦU SỰ NGHIỆP XÂY DỰNG VÀ BẢO VỆ TỔ QUỐC TRONG TÌNH HÌNH MỚI</a:t>
            </a:r>
            <a:endParaRPr lang="en-US" sz="3200" dirty="0"/>
          </a:p>
        </p:txBody>
      </p:sp>
      <p:sp>
        <p:nvSpPr>
          <p:cNvPr id="3" name="TextBox 2">
            <a:extLst>
              <a:ext uri="{FF2B5EF4-FFF2-40B4-BE49-F238E27FC236}">
                <a16:creationId xmlns:a16="http://schemas.microsoft.com/office/drawing/2014/main" xmlns="" id="{D6C2571A-00EB-725E-BC5D-7399BC44E9F9}"/>
              </a:ext>
            </a:extLst>
          </p:cNvPr>
          <p:cNvSpPr txBox="1"/>
          <p:nvPr/>
        </p:nvSpPr>
        <p:spPr>
          <a:xfrm>
            <a:off x="2770376" y="344795"/>
            <a:ext cx="6092190" cy="70788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sz="4000" b="1">
                <a:solidFill>
                  <a:srgbClr val="FF0000"/>
                </a:solidFill>
              </a:rPr>
              <a:t>NỘI DUNG</a:t>
            </a:r>
            <a:endParaRPr lang="en-US" sz="4000">
              <a:solidFill>
                <a:srgbClr val="FF0000"/>
              </a:solidFill>
            </a:endParaRPr>
          </a:p>
        </p:txBody>
      </p:sp>
    </p:spTree>
    <p:extLst>
      <p:ext uri="{BB962C8B-B14F-4D97-AF65-F5344CB8AC3E}">
        <p14:creationId xmlns:p14="http://schemas.microsoft.com/office/powerpoint/2010/main" val="41746274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15BF8F6-47C7-2628-435F-BAA256585D83}"/>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88E25A38-B385-7AB3-13FD-601F54DCD6B7}"/>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8CF89F6C-706D-10CF-DDB7-253C308D89B8}"/>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C8A37B9D-D667-33A6-9F8A-74DD7129091A}"/>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3" name="TextBox 2">
            <a:extLst>
              <a:ext uri="{FF2B5EF4-FFF2-40B4-BE49-F238E27FC236}">
                <a16:creationId xmlns:a16="http://schemas.microsoft.com/office/drawing/2014/main" xmlns="" id="{3865CFEC-A520-80EA-16A7-A124EA1F4CFC}"/>
              </a:ext>
            </a:extLst>
          </p:cNvPr>
          <p:cNvSpPr txBox="1"/>
          <p:nvPr/>
        </p:nvSpPr>
        <p:spPr>
          <a:xfrm>
            <a:off x="2000738" y="6098625"/>
            <a:ext cx="7219950"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Chiến dịch Điện Biên Phủ trên không</a:t>
            </a:r>
            <a:endParaRPr lang="en-US" sz="2400" b="1"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446049" y="1162050"/>
            <a:ext cx="9911289" cy="5078313"/>
          </a:xfrm>
          <a:prstGeom prst="rect">
            <a:avLst/>
          </a:prstGeom>
        </p:spPr>
        <p:txBody>
          <a:bodyPr wrap="square">
            <a:spAutoFit/>
          </a:bodyPr>
          <a:lstStyle/>
          <a:p>
            <a:pPr indent="457200" algn="just"/>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nguy</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thất</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bại</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hóa</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b="1" u="sng"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b="1" u="sng" kern="1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6/4/1972,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phá</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thứ</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hai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Linebacker I)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mô</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dũng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cảm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mưu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trí</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qua 7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654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máy</a:t>
            </a:r>
            <a:r>
              <a:rPr lang="en-US" b="1" kern="100" dirty="0">
                <a:latin typeface="Times New Roman" panose="02020603050405020304" pitchFamily="18" charset="0"/>
                <a:ea typeface="Calibri" panose="020F0502020204030204" pitchFamily="34" charset="0"/>
                <a:cs typeface="Times New Roman" panose="02020603050405020304" pitchFamily="18" charset="0"/>
              </a:rPr>
              <a:t> bay,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chìm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cháy</a:t>
            </a:r>
            <a:r>
              <a:rPr lang="en-US" b="1" kern="100" dirty="0">
                <a:latin typeface="Times New Roman" panose="02020603050405020304" pitchFamily="18" charset="0"/>
                <a:ea typeface="Calibri" panose="020F0502020204030204" pitchFamily="34" charset="0"/>
                <a:cs typeface="Times New Roman" panose="02020603050405020304" pitchFamily="18" charset="0"/>
              </a:rPr>
              <a:t> 125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tàu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nặng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nề</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đêm</a:t>
            </a:r>
            <a:r>
              <a:rPr lang="en-US" b="1" kern="100" dirty="0">
                <a:latin typeface="Times New Roman" panose="02020603050405020304" pitchFamily="18" charset="0"/>
                <a:ea typeface="Calibri" panose="020F0502020204030204" pitchFamily="34" charset="0"/>
                <a:cs typeface="Times New Roman" panose="02020603050405020304" pitchFamily="18" charset="0"/>
              </a:rPr>
              <a:t> 18/12/1972,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liều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lĩnh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kích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mô</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mang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Linebacker II”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phá</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ồ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ạt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nhằm</a:t>
            </a:r>
            <a:r>
              <a:rPr lang="en-US" i="1" kern="100" dirty="0">
                <a:latin typeface="Times New Roman" panose="02020603050405020304" pitchFamily="18" charset="0"/>
                <a:ea typeface="Calibri" panose="020F0502020204030204" pitchFamily="34" charset="0"/>
                <a:cs typeface="Times New Roman" panose="02020603050405020304" pitchFamily="18" charset="0"/>
              </a:rPr>
              <a:t>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đưa</a:t>
            </a:r>
            <a:r>
              <a:rPr lang="en-US" i="1" kern="100" dirty="0">
                <a:latin typeface="Times New Roman" panose="02020603050405020304" pitchFamily="18" charset="0"/>
                <a:ea typeface="Calibri" panose="020F0502020204030204" pitchFamily="34" charset="0"/>
                <a:cs typeface="Times New Roman" panose="02020603050405020304" pitchFamily="18" charset="0"/>
              </a:rPr>
              <a:t>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i="1" kern="100" dirty="0">
                <a:latin typeface="Times New Roman" panose="02020603050405020304" pitchFamily="18" charset="0"/>
                <a:ea typeface="Calibri" panose="020F0502020204030204" pitchFamily="34" charset="0"/>
                <a:cs typeface="Times New Roman" panose="02020603050405020304" pitchFamily="18" charset="0"/>
              </a:rPr>
              <a:t>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i="1" kern="100" dirty="0">
                <a:latin typeface="Times New Roman" panose="02020603050405020304" pitchFamily="18" charset="0"/>
                <a:ea typeface="Calibri" panose="020F0502020204030204" pitchFamily="34" charset="0"/>
                <a:cs typeface="Times New Roman" panose="02020603050405020304" pitchFamily="18" charset="0"/>
              </a:rPr>
              <a:t>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Biệt</a:t>
            </a:r>
            <a:r>
              <a:rPr lang="en-US" i="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i="1" kern="100" dirty="0">
                <a:latin typeface="Times New Roman" panose="02020603050405020304" pitchFamily="18" charset="0"/>
                <a:ea typeface="Calibri" panose="020F0502020204030204" pitchFamily="34" charset="0"/>
                <a:cs typeface="Times New Roman" panose="02020603050405020304" pitchFamily="18" charset="0"/>
              </a:rPr>
              <a:t>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i="1" kern="100" dirty="0">
                <a:latin typeface="Times New Roman" panose="02020603050405020304" pitchFamily="18" charset="0"/>
                <a:ea typeface="Calibri" panose="020F0502020204030204" pitchFamily="34" charset="0"/>
                <a:cs typeface="Times New Roman" panose="02020603050405020304" pitchFamily="18" charset="0"/>
              </a:rPr>
              <a:t>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kỳ</a:t>
            </a:r>
            <a:r>
              <a:rPr lang="en-US" i="1" kern="100" dirty="0">
                <a:latin typeface="Times New Roman" panose="02020603050405020304" pitchFamily="18" charset="0"/>
                <a:ea typeface="Calibri" panose="020F0502020204030204" pitchFamily="34" charset="0"/>
                <a:cs typeface="Times New Roman" panose="02020603050405020304" pitchFamily="18" charset="0"/>
              </a:rPr>
              <a:t>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đồ</a:t>
            </a:r>
            <a:r>
              <a:rPr lang="en-US" i="1" kern="100" dirty="0">
                <a:latin typeface="Times New Roman" panose="02020603050405020304" pitchFamily="18" charset="0"/>
                <a:ea typeface="Calibri" panose="020F0502020204030204" pitchFamily="34" charset="0"/>
                <a:cs typeface="Times New Roman" panose="02020603050405020304" pitchFamily="18" charset="0"/>
              </a:rPr>
              <a:t> </a:t>
            </a:r>
            <a:r>
              <a:rPr lang="en-US" i="1" kern="100" dirty="0" err="1">
                <a:latin typeface="Times New Roman" panose="02020603050405020304" pitchFamily="18" charset="0"/>
                <a:ea typeface="Calibri" panose="020F0502020204030204" pitchFamily="34" charset="0"/>
                <a:cs typeface="Times New Roman" panose="02020603050405020304" pitchFamily="18" charset="0"/>
              </a:rPr>
              <a:t>đá</a:t>
            </a:r>
            <a:r>
              <a:rPr lang="en-US" i="1" kern="100" dirty="0">
                <a:latin typeface="Times New Roman" panose="02020603050405020304" pitchFamily="18" charset="0"/>
                <a:ea typeface="Calibri" panose="020F0502020204030204" pitchFamily="34" charset="0"/>
                <a:cs typeface="Times New Roman" panose="02020603050405020304" pitchFamily="18" charset="0"/>
              </a:rPr>
              <a: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nữa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anh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dũng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kích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địch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81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máy</a:t>
            </a:r>
            <a:r>
              <a:rPr lang="en-US" b="1" kern="100" dirty="0">
                <a:latin typeface="Times New Roman" panose="02020603050405020304" pitchFamily="18" charset="0"/>
                <a:ea typeface="Calibri" panose="020F0502020204030204" pitchFamily="34" charset="0"/>
                <a:cs typeface="Times New Roman" panose="02020603050405020304" pitchFamily="18" charset="0"/>
              </a:rPr>
              <a:t> bay,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34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chiếc</a:t>
            </a:r>
            <a:r>
              <a:rPr lang="en-US" b="1" kern="100" dirty="0">
                <a:latin typeface="Times New Roman" panose="02020603050405020304" pitchFamily="18" charset="0"/>
                <a:ea typeface="Calibri" panose="020F0502020204030204" pitchFamily="34" charset="0"/>
                <a:cs typeface="Times New Roman" panose="02020603050405020304" pitchFamily="18" charset="0"/>
              </a:rPr>
              <a:t> B-52, </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Như</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vậy</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tính</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giai</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1969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1972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số</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B52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mất</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17%)</a:t>
            </a:r>
            <a:r>
              <a:rPr lang="en-US" b="1" kern="100" dirty="0">
                <a:latin typeface="Times New Roman" panose="02020603050405020304" pitchFamily="18" charset="0"/>
                <a:ea typeface="Calibri" panose="020F0502020204030204" pitchFamily="34" charset="0"/>
                <a:cs typeface="Times New Roman" panose="02020603050405020304" pitchFamily="18" charset="0"/>
              </a:rPr>
              <a:t> 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chiếc</a:t>
            </a:r>
            <a:r>
              <a:rPr lang="en-US" b="1" kern="100" dirty="0">
                <a:latin typeface="Times New Roman" panose="02020603050405020304" pitchFamily="18" charset="0"/>
                <a:ea typeface="Calibri" panose="020F0502020204030204" pitchFamily="34" charset="0"/>
                <a:cs typeface="Times New Roman" panose="02020603050405020304" pitchFamily="18" charset="0"/>
              </a:rPr>
              <a:t> F-111.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đạt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mục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đích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bố</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ngừng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ném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bom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vĩ</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tuyến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20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trở</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nối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đàm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ở Paris. </a:t>
            </a:r>
          </a:p>
          <a:p>
            <a:pPr indent="457200" algn="just"/>
            <a:r>
              <a:rPr lang="en-US"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to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cùng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Điện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Phủ</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ký</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Hiệp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Paris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chấm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dứt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hòa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ở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(27/1/1973),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rút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p>
          <a:p>
            <a:pPr indent="457200" algn="just"/>
            <a:r>
              <a:rPr lang="en-US" b="1" kern="100" dirty="0" err="1">
                <a:latin typeface="Times New Roman" panose="02020603050405020304" pitchFamily="18" charset="0"/>
                <a:ea typeface="Calibri" panose="020F0502020204030204" pitchFamily="34" charset="0"/>
                <a:cs typeface="Times New Roman" panose="02020603050405020304" pitchFamily="18" charset="0"/>
              </a:rPr>
              <a:t>Tuy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nhiên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ngụy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Sài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Gòn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ngang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nhiên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vi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phạm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Hiệp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riết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hoạch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ngập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lãnh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đẩy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lấn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vùng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a:t>
            </a:r>
          </a:p>
          <a:p>
            <a:pPr lvl="0">
              <a:defRPr/>
            </a:pPr>
            <a:endParaRPr lang="vi-VN" b="1" dirty="0"/>
          </a:p>
        </p:txBody>
      </p:sp>
    </p:spTree>
    <p:extLst>
      <p:ext uri="{BB962C8B-B14F-4D97-AF65-F5344CB8AC3E}">
        <p14:creationId xmlns:p14="http://schemas.microsoft.com/office/powerpoint/2010/main" val="1195579238"/>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815F987-538F-B48C-984F-86D032C83A51}"/>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1ADC6B02-8C14-B09A-AD36-058C9852D005}"/>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CEE96203-FB24-46EC-9FF9-C05D8CEE0D5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00F07049-F6FC-DB16-2EDB-270021DB9DAE}"/>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3" name="TextBox 2">
            <a:extLst>
              <a:ext uri="{FF2B5EF4-FFF2-40B4-BE49-F238E27FC236}">
                <a16:creationId xmlns:a16="http://schemas.microsoft.com/office/drawing/2014/main" xmlns="" id="{A6A3D6D0-57E4-229F-4C5C-112959BD1207}"/>
              </a:ext>
            </a:extLst>
          </p:cNvPr>
          <p:cNvSpPr txBox="1"/>
          <p:nvPr/>
        </p:nvSpPr>
        <p:spPr>
          <a:xfrm>
            <a:off x="274320" y="6180230"/>
            <a:ext cx="10812780"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Quân đội nhân dân Việt Nam thành lập các quân đoàn chủ lực</a:t>
            </a:r>
            <a:endParaRPr lang="en-US" sz="2400" b="1"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650379" y="2136339"/>
            <a:ext cx="9054791" cy="3046988"/>
          </a:xfrm>
          <a:prstGeom prst="rect">
            <a:avLst/>
          </a:prstGeom>
        </p:spPr>
        <p:txBody>
          <a:bodyPr wrap="square">
            <a:spAutoFit/>
          </a:bodyPr>
          <a:lstStyle/>
          <a:p>
            <a:pPr lvl="0" algn="just">
              <a:defRPr/>
            </a:pP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sớm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thúc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ủy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ương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cuối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1973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1975,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phê</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chuẩn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1 </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(10/1973),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2 (</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5/1974),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4 </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(7/1974),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u="sng"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400" b="1" u="sng" kern="100" dirty="0">
                <a:latin typeface="Times New Roman" panose="02020603050405020304" pitchFamily="18" charset="0"/>
                <a:ea typeface="Calibri" panose="020F0502020204030204" pitchFamily="34" charset="0"/>
                <a:cs typeface="Times New Roman" panose="02020603050405020304" pitchFamily="18" charset="0"/>
              </a:rPr>
              <a:t> 3 </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(3/1975)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232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tương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đương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2/1975).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dấu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bước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a:t>
            </a:r>
          </a:p>
          <a:p>
            <a:pPr lvl="0" algn="just">
              <a:defRPr/>
            </a:pPr>
            <a:endParaRPr lang="vi-VN" sz="2400" b="1" dirty="0"/>
          </a:p>
        </p:txBody>
      </p:sp>
    </p:spTree>
    <p:extLst>
      <p:ext uri="{BB962C8B-B14F-4D97-AF65-F5344CB8AC3E}">
        <p14:creationId xmlns:p14="http://schemas.microsoft.com/office/powerpoint/2010/main" val="3709909977"/>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88CAB43-7AA4-C19A-F749-F8D0493A1E09}"/>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551BAFBA-6D4C-FDA9-2AF5-EB13E589882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951AD048-158C-C29E-2BA8-40B8B5B780F8}"/>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1749A65A-13B5-2A51-D6E7-53833F97DCA3}"/>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3" name="TextBox 2">
            <a:extLst>
              <a:ext uri="{FF2B5EF4-FFF2-40B4-BE49-F238E27FC236}">
                <a16:creationId xmlns:a16="http://schemas.microsoft.com/office/drawing/2014/main" xmlns="" id="{CF10491C-550C-BB4C-7E55-ECB12019F8DD}"/>
              </a:ext>
            </a:extLst>
          </p:cNvPr>
          <p:cNvSpPr txBox="1"/>
          <p:nvPr/>
        </p:nvSpPr>
        <p:spPr>
          <a:xfrm>
            <a:off x="1703558" y="6180230"/>
            <a:ext cx="938354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Chiến dịch Tây Nguyên</a:t>
            </a:r>
            <a:endParaRPr lang="en-US" sz="2400" b="1"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248936" y="1520778"/>
            <a:ext cx="9634653" cy="3416320"/>
          </a:xfrm>
          <a:prstGeom prst="rect">
            <a:avLst/>
          </a:prstGeom>
        </p:spPr>
        <p:txBody>
          <a:bodyPr wrap="square">
            <a:spAutoFit/>
          </a:bodyPr>
          <a:lstStyle/>
          <a:p>
            <a:pPr lvl="0" algn="just">
              <a:defRPr/>
            </a:pP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hai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b="1" kern="100" dirty="0">
                <a:latin typeface="Times New Roman" panose="02020603050405020304" pitchFamily="18" charset="0"/>
                <a:ea typeface="Calibri" panose="020F0502020204030204" pitchFamily="34" charset="0"/>
                <a:cs typeface="Times New Roman" panose="02020603050405020304" pitchFamily="18" charset="0"/>
              </a:rPr>
              <a:t> 1973 - 1974,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liên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giành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trọng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làm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cục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diện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tục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thay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10/1974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rõ</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xuất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lịch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sử</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nêu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4/3/1975,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Nguyên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nổi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dậy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1975.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số</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nghi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10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11/3/1975,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Buôn</a:t>
            </a:r>
            <a:r>
              <a:rPr lang="en-US" b="1" kern="100" dirty="0">
                <a:latin typeface="Times New Roman" panose="02020603050405020304" pitchFamily="18" charset="0"/>
                <a:ea typeface="Calibri" panose="020F0502020204030204" pitchFamily="34" charset="0"/>
                <a:cs typeface="Times New Roman" panose="02020603050405020304" pitchFamily="18" charset="0"/>
              </a:rPr>
              <a:t> Ma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Thuột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tỉnh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Kon</a:t>
            </a:r>
            <a:r>
              <a:rPr lang="en-US" b="1" kern="100" dirty="0">
                <a:latin typeface="Times New Roman" panose="02020603050405020304" pitchFamily="18" charset="0"/>
                <a:ea typeface="Calibri" panose="020F0502020204030204" pitchFamily="34" charset="0"/>
                <a:cs typeface="Times New Roman" panose="02020603050405020304" pitchFamily="18" charset="0"/>
              </a:rPr>
              <a:t> Tum,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Lai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Nguyên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dirty="0"/>
              <a:t>75% </a:t>
            </a:r>
            <a:r>
              <a:rPr lang="en-US" b="1" dirty="0" err="1"/>
              <a:t>lực</a:t>
            </a:r>
            <a:r>
              <a:rPr lang="en-US" b="1" dirty="0"/>
              <a:t> </a:t>
            </a:r>
            <a:r>
              <a:rPr lang="en-US" b="1" dirty="0" err="1"/>
              <a:t>lượng</a:t>
            </a:r>
            <a:r>
              <a:rPr lang="en-US" b="1" dirty="0"/>
              <a:t> </a:t>
            </a:r>
            <a:r>
              <a:rPr lang="en-US" b="1" dirty="0" err="1"/>
              <a:t>bị</a:t>
            </a:r>
            <a:r>
              <a:rPr lang="en-US" b="1" dirty="0"/>
              <a:t> </a:t>
            </a:r>
            <a:r>
              <a:rPr lang="en-US" b="1" dirty="0" err="1"/>
              <a:t>tiêu</a:t>
            </a:r>
            <a:r>
              <a:rPr lang="en-US" b="1" dirty="0"/>
              <a:t> </a:t>
            </a:r>
            <a:r>
              <a:rPr lang="en-US" b="1" dirty="0" err="1"/>
              <a:t>diệt</a:t>
            </a:r>
            <a:r>
              <a:rPr lang="en-US" b="1" dirty="0"/>
              <a:t> </a:t>
            </a:r>
            <a:r>
              <a:rPr lang="en-US" b="1" dirty="0" err="1"/>
              <a:t>hoặc</a:t>
            </a:r>
            <a:r>
              <a:rPr lang="en-US" b="1" dirty="0"/>
              <a:t> </a:t>
            </a:r>
            <a:r>
              <a:rPr lang="en-US" b="1" dirty="0" err="1"/>
              <a:t>bắt</a:t>
            </a:r>
            <a:r>
              <a:rPr lang="en-US" b="1" dirty="0"/>
              <a:t> </a:t>
            </a:r>
            <a:r>
              <a:rPr lang="en-US" b="1" dirty="0" err="1"/>
              <a:t>sống</a:t>
            </a:r>
            <a:r>
              <a:rPr lang="en-US" b="1" dirty="0"/>
              <a:t> </a:t>
            </a:r>
          </a:p>
          <a:p>
            <a:pPr lvl="0" algn="just">
              <a:defRPr/>
            </a:pPr>
            <a:r>
              <a:rPr lang="en-US" b="1" dirty="0"/>
              <a:t>     </a:t>
            </a:r>
            <a:r>
              <a:rPr lang="en-US" b="1" dirty="0" err="1"/>
              <a:t>Cuộc</a:t>
            </a:r>
            <a:r>
              <a:rPr lang="en-US" b="1" dirty="0"/>
              <a:t> </a:t>
            </a:r>
            <a:r>
              <a:rPr lang="en-US" b="1" dirty="0" err="1"/>
              <a:t>rút</a:t>
            </a:r>
            <a:r>
              <a:rPr lang="en-US" b="1" dirty="0"/>
              <a:t> </a:t>
            </a:r>
            <a:r>
              <a:rPr lang="en-US" b="1" dirty="0" err="1"/>
              <a:t>chạy</a:t>
            </a:r>
            <a:r>
              <a:rPr lang="en-US" b="1" dirty="0"/>
              <a:t> </a:t>
            </a:r>
            <a:r>
              <a:rPr lang="en-US" b="1" dirty="0" err="1"/>
              <a:t>trên</a:t>
            </a:r>
            <a:r>
              <a:rPr lang="en-US" b="1" dirty="0"/>
              <a:t> </a:t>
            </a:r>
            <a:r>
              <a:rPr lang="en-US" b="1" dirty="0" err="1"/>
              <a:t>đường</a:t>
            </a:r>
            <a:r>
              <a:rPr lang="en-US" b="1" dirty="0"/>
              <a:t> </a:t>
            </a:r>
            <a:r>
              <a:rPr lang="en-US" b="1" dirty="0" err="1"/>
              <a:t>số</a:t>
            </a:r>
            <a:r>
              <a:rPr lang="en-US" b="1" dirty="0"/>
              <a:t> 7 </a:t>
            </a:r>
            <a:r>
              <a:rPr lang="en-US" b="1" dirty="0" err="1"/>
              <a:t>của</a:t>
            </a:r>
            <a:r>
              <a:rPr lang="en-US" b="1" dirty="0"/>
              <a:t> </a:t>
            </a:r>
            <a:r>
              <a:rPr lang="en-US" b="1" dirty="0" err="1"/>
              <a:t>Quân</a:t>
            </a:r>
            <a:r>
              <a:rPr lang="en-US" b="1" dirty="0"/>
              <a:t> </a:t>
            </a:r>
            <a:r>
              <a:rPr lang="en-US" b="1" dirty="0" err="1"/>
              <a:t>đoàn</a:t>
            </a:r>
            <a:r>
              <a:rPr lang="en-US" b="1" dirty="0"/>
              <a:t> 2 QLVNCH </a:t>
            </a:r>
            <a:r>
              <a:rPr lang="en-US" b="1" dirty="0" err="1"/>
              <a:t>vào</a:t>
            </a:r>
            <a:r>
              <a:rPr lang="en-US" b="1" dirty="0"/>
              <a:t> </a:t>
            </a:r>
            <a:r>
              <a:rPr lang="en-US" b="1" dirty="0" err="1"/>
              <a:t>ngày</a:t>
            </a:r>
            <a:r>
              <a:rPr lang="en-US" b="1" dirty="0"/>
              <a:t> 15 </a:t>
            </a:r>
            <a:r>
              <a:rPr lang="en-US" b="1" dirty="0" err="1"/>
              <a:t>tháng</a:t>
            </a:r>
            <a:r>
              <a:rPr lang="en-US" b="1" dirty="0"/>
              <a:t> 3 </a:t>
            </a:r>
            <a:r>
              <a:rPr lang="en-US" b="1" dirty="0" err="1"/>
              <a:t>năm</a:t>
            </a:r>
            <a:r>
              <a:rPr lang="en-US" b="1" dirty="0"/>
              <a:t> 1975 </a:t>
            </a:r>
            <a:r>
              <a:rPr lang="en-US" b="1" dirty="0" err="1"/>
              <a:t>là</a:t>
            </a:r>
            <a:r>
              <a:rPr lang="en-US" b="1" dirty="0"/>
              <a:t> </a:t>
            </a:r>
            <a:r>
              <a:rPr lang="en-US" b="1" dirty="0" err="1"/>
              <a:t>một</a:t>
            </a:r>
            <a:r>
              <a:rPr lang="en-US" b="1" dirty="0"/>
              <a:t> </a:t>
            </a:r>
            <a:r>
              <a:rPr lang="en-US" b="1" dirty="0" err="1"/>
              <a:t>thảm</a:t>
            </a:r>
            <a:r>
              <a:rPr lang="en-US" b="1" dirty="0"/>
              <a:t> </a:t>
            </a:r>
            <a:r>
              <a:rPr lang="en-US" b="1" dirty="0" err="1"/>
              <a:t>hoạ</a:t>
            </a:r>
            <a:r>
              <a:rPr lang="en-US" b="1" dirty="0"/>
              <a:t> </a:t>
            </a:r>
            <a:r>
              <a:rPr lang="en-US" b="1" dirty="0" err="1"/>
              <a:t>về</a:t>
            </a:r>
            <a:r>
              <a:rPr lang="en-US" b="1" dirty="0"/>
              <a:t> </a:t>
            </a:r>
            <a:r>
              <a:rPr lang="en-US" b="1" dirty="0" err="1"/>
              <a:t>chiến</a:t>
            </a:r>
            <a:r>
              <a:rPr lang="en-US" b="1" dirty="0"/>
              <a:t> </a:t>
            </a:r>
            <a:r>
              <a:rPr lang="en-US" b="1" dirty="0" err="1"/>
              <a:t>lược</a:t>
            </a:r>
            <a:r>
              <a:rPr lang="en-US" b="1" dirty="0"/>
              <a:t>; </a:t>
            </a:r>
            <a:r>
              <a:rPr lang="en-US" b="1" dirty="0" err="1"/>
              <a:t>với</a:t>
            </a:r>
            <a:r>
              <a:rPr lang="en-US" b="1" dirty="0"/>
              <a:t> </a:t>
            </a:r>
            <a:r>
              <a:rPr lang="en-US" b="1" dirty="0" err="1"/>
              <a:t>đoàn</a:t>
            </a:r>
            <a:r>
              <a:rPr lang="en-US" b="1" dirty="0"/>
              <a:t> </a:t>
            </a:r>
            <a:r>
              <a:rPr lang="en-US" b="1" dirty="0" err="1"/>
              <a:t>người</a:t>
            </a:r>
            <a:r>
              <a:rPr lang="en-US" b="1" dirty="0"/>
              <a:t> </a:t>
            </a:r>
            <a:r>
              <a:rPr lang="en-US" b="1" dirty="0" err="1"/>
              <a:t>ước</a:t>
            </a:r>
            <a:r>
              <a:rPr lang="en-US" b="1" dirty="0"/>
              <a:t> </a:t>
            </a:r>
            <a:r>
              <a:rPr lang="en-US" b="1" dirty="0" err="1"/>
              <a:t>tính</a:t>
            </a:r>
            <a:r>
              <a:rPr lang="en-US" b="1" dirty="0"/>
              <a:t> </a:t>
            </a:r>
            <a:r>
              <a:rPr lang="en-US" b="1" dirty="0" err="1"/>
              <a:t>khoảng</a:t>
            </a:r>
            <a:r>
              <a:rPr lang="en-US" b="1" dirty="0"/>
              <a:t> 400.000 </a:t>
            </a:r>
            <a:r>
              <a:rPr lang="en-US" b="1" dirty="0" err="1"/>
              <a:t>người</a:t>
            </a:r>
            <a:r>
              <a:rPr lang="en-US" b="1" dirty="0"/>
              <a:t> di </a:t>
            </a:r>
            <a:r>
              <a:rPr lang="en-US" b="1" dirty="0" err="1"/>
              <a:t>tản</a:t>
            </a:r>
            <a:r>
              <a:rPr lang="en-US" b="1" dirty="0"/>
              <a:t>, (</a:t>
            </a:r>
            <a:r>
              <a:rPr lang="en-US" b="1" dirty="0" err="1"/>
              <a:t>bao</a:t>
            </a:r>
            <a:r>
              <a:rPr lang="en-US" b="1" dirty="0"/>
              <a:t> </a:t>
            </a:r>
            <a:r>
              <a:rPr lang="en-US" b="1" dirty="0" err="1"/>
              <a:t>gồm</a:t>
            </a:r>
            <a:r>
              <a:rPr lang="en-US" b="1" dirty="0"/>
              <a:t> </a:t>
            </a:r>
            <a:r>
              <a:rPr lang="en-US" b="1" dirty="0" err="1"/>
              <a:t>binh</a:t>
            </a:r>
            <a:r>
              <a:rPr lang="en-US" b="1" dirty="0"/>
              <a:t> </a:t>
            </a:r>
            <a:r>
              <a:rPr lang="en-US" b="1" dirty="0" err="1"/>
              <a:t>sĩ</a:t>
            </a:r>
            <a:r>
              <a:rPr lang="en-US" b="1" dirty="0"/>
              <a:t>, </a:t>
            </a:r>
            <a:r>
              <a:rPr lang="en-US" b="1" dirty="0" err="1"/>
              <a:t>gia</a:t>
            </a:r>
            <a:r>
              <a:rPr lang="en-US" b="1" dirty="0"/>
              <a:t> </a:t>
            </a:r>
            <a:r>
              <a:rPr lang="en-US" b="1" dirty="0" err="1"/>
              <a:t>đình</a:t>
            </a:r>
            <a:r>
              <a:rPr lang="en-US" b="1" dirty="0"/>
              <a:t> </a:t>
            </a:r>
            <a:r>
              <a:rPr lang="en-US" b="1" dirty="0" err="1"/>
              <a:t>binh</a:t>
            </a:r>
            <a:r>
              <a:rPr lang="en-US" b="1" dirty="0"/>
              <a:t> </a:t>
            </a:r>
            <a:r>
              <a:rPr lang="en-US" b="1" dirty="0" err="1"/>
              <a:t>sĩ</a:t>
            </a:r>
            <a:r>
              <a:rPr lang="en-US" b="1" dirty="0"/>
              <a:t>) </a:t>
            </a:r>
            <a:r>
              <a:rPr lang="en-US" b="1" dirty="0" err="1"/>
              <a:t>riêng</a:t>
            </a:r>
            <a:r>
              <a:rPr lang="en-US" b="1" dirty="0"/>
              <a:t> </a:t>
            </a:r>
            <a:r>
              <a:rPr lang="en-US" b="1" dirty="0" err="1"/>
              <a:t>binh</a:t>
            </a:r>
            <a:r>
              <a:rPr lang="en-US" b="1" dirty="0"/>
              <a:t> </a:t>
            </a:r>
            <a:r>
              <a:rPr lang="en-US" b="1" dirty="0" err="1"/>
              <a:t>sĩ</a:t>
            </a:r>
            <a:r>
              <a:rPr lang="en-US" b="1" dirty="0"/>
              <a:t> </a:t>
            </a:r>
            <a:r>
              <a:rPr lang="en-US" b="1" dirty="0" err="1"/>
              <a:t>đã</a:t>
            </a:r>
            <a:r>
              <a:rPr lang="en-US" b="1" dirty="0"/>
              <a:t> </a:t>
            </a:r>
            <a:r>
              <a:rPr lang="en-US" b="1" dirty="0" err="1"/>
              <a:t>có</a:t>
            </a:r>
            <a:r>
              <a:rPr lang="en-US" b="1" dirty="0"/>
              <a:t> 179.000 </a:t>
            </a:r>
            <a:r>
              <a:rPr lang="en-US" b="1" dirty="0" err="1"/>
              <a:t>người</a:t>
            </a:r>
            <a:r>
              <a:rPr lang="en-US" b="1" dirty="0"/>
              <a:t>, </a:t>
            </a:r>
            <a:r>
              <a:rPr lang="en-US" b="1" dirty="0" err="1"/>
              <a:t>bị</a:t>
            </a:r>
            <a:r>
              <a:rPr lang="en-US" b="1" dirty="0"/>
              <a:t> </a:t>
            </a:r>
            <a:r>
              <a:rPr lang="en-US" b="1" dirty="0" err="1"/>
              <a:t>lực</a:t>
            </a:r>
            <a:r>
              <a:rPr lang="en-US" b="1" dirty="0"/>
              <a:t> </a:t>
            </a:r>
            <a:r>
              <a:rPr lang="en-US" b="1" dirty="0" err="1"/>
              <a:t>lượng</a:t>
            </a:r>
            <a:r>
              <a:rPr lang="en-US" b="1" dirty="0"/>
              <a:t> </a:t>
            </a:r>
            <a:r>
              <a:rPr lang="en-US" b="1" dirty="0" err="1"/>
              <a:t>của</a:t>
            </a:r>
            <a:r>
              <a:rPr lang="en-US" b="1" dirty="0"/>
              <a:t> ta </a:t>
            </a:r>
            <a:r>
              <a:rPr lang="en-US" b="1" dirty="0" err="1"/>
              <a:t>truy</a:t>
            </a:r>
            <a:r>
              <a:rPr lang="en-US" b="1" dirty="0"/>
              <a:t> </a:t>
            </a:r>
            <a:r>
              <a:rPr lang="en-US" b="1" dirty="0" err="1"/>
              <a:t>kích</a:t>
            </a:r>
            <a:r>
              <a:rPr lang="en-US" b="1" dirty="0"/>
              <a:t> </a:t>
            </a:r>
            <a:r>
              <a:rPr lang="en-US" b="1" dirty="0" err="1"/>
              <a:t>và</a:t>
            </a:r>
            <a:r>
              <a:rPr lang="en-US" b="1" dirty="0"/>
              <a:t> </a:t>
            </a:r>
            <a:r>
              <a:rPr lang="en-US" b="1" dirty="0" err="1"/>
              <a:t>thiệt</a:t>
            </a:r>
            <a:r>
              <a:rPr lang="en-US" b="1" dirty="0"/>
              <a:t> </a:t>
            </a:r>
            <a:r>
              <a:rPr lang="en-US" b="1" dirty="0" err="1"/>
              <a:t>hại</a:t>
            </a:r>
            <a:r>
              <a:rPr lang="en-US" b="1" dirty="0"/>
              <a:t> </a:t>
            </a:r>
            <a:r>
              <a:rPr lang="en-US" b="1" dirty="0" err="1"/>
              <a:t>hết</a:t>
            </a:r>
            <a:r>
              <a:rPr lang="en-US" b="1" dirty="0"/>
              <a:t> </a:t>
            </a:r>
            <a:r>
              <a:rPr lang="en-US" b="1" dirty="0" err="1"/>
              <a:t>nặng</a:t>
            </a:r>
            <a:r>
              <a:rPr lang="en-US" b="1" dirty="0"/>
              <a:t> </a:t>
            </a:r>
            <a:r>
              <a:rPr lang="en-US" b="1" dirty="0" err="1"/>
              <a:t>nề</a:t>
            </a:r>
            <a:r>
              <a:rPr lang="en-US" b="1" dirty="0"/>
              <a:t>. </a:t>
            </a:r>
            <a:r>
              <a:rPr lang="en-US" b="1" dirty="0" err="1"/>
              <a:t>Khởi</a:t>
            </a:r>
            <a:r>
              <a:rPr lang="en-US" b="1" dirty="0"/>
              <a:t> </a:t>
            </a:r>
            <a:r>
              <a:rPr lang="en-US" b="1" dirty="0" err="1"/>
              <a:t>đầu</a:t>
            </a:r>
            <a:r>
              <a:rPr lang="en-US" b="1" dirty="0"/>
              <a:t> </a:t>
            </a:r>
            <a:r>
              <a:rPr lang="en-US" b="1" dirty="0" err="1"/>
              <a:t>cho</a:t>
            </a:r>
            <a:r>
              <a:rPr lang="en-US" b="1" dirty="0"/>
              <a:t> </a:t>
            </a:r>
            <a:r>
              <a:rPr lang="en-US" b="1" dirty="0" err="1"/>
              <a:t>sự</a:t>
            </a:r>
            <a:r>
              <a:rPr lang="en-US" b="1" dirty="0"/>
              <a:t> </a:t>
            </a:r>
            <a:r>
              <a:rPr lang="en-US" b="1" dirty="0" err="1"/>
              <a:t>thất</a:t>
            </a:r>
            <a:r>
              <a:rPr lang="en-US" b="1" dirty="0"/>
              <a:t> </a:t>
            </a:r>
            <a:r>
              <a:rPr lang="en-US" b="1" dirty="0" err="1"/>
              <a:t>bại</a:t>
            </a:r>
            <a:r>
              <a:rPr lang="en-US" b="1" dirty="0"/>
              <a:t> </a:t>
            </a:r>
            <a:r>
              <a:rPr lang="en-US" b="1" dirty="0" err="1"/>
              <a:t>toàn</a:t>
            </a:r>
            <a:r>
              <a:rPr lang="en-US" b="1" dirty="0"/>
              <a:t> </a:t>
            </a:r>
            <a:r>
              <a:rPr lang="en-US" b="1" dirty="0" err="1"/>
              <a:t>cục</a:t>
            </a:r>
            <a:r>
              <a:rPr lang="en-US" b="1" dirty="0"/>
              <a:t> </a:t>
            </a:r>
            <a:r>
              <a:rPr lang="en-US" b="1" dirty="0" err="1"/>
              <a:t>của</a:t>
            </a:r>
            <a:r>
              <a:rPr lang="en-US" b="1" dirty="0"/>
              <a:t> </a:t>
            </a:r>
            <a:r>
              <a:rPr lang="en-US" b="1" dirty="0" err="1"/>
              <a:t>Chính</a:t>
            </a:r>
            <a:r>
              <a:rPr lang="en-US" b="1" dirty="0"/>
              <a:t> </a:t>
            </a:r>
            <a:r>
              <a:rPr lang="en-US" b="1" dirty="0" err="1"/>
              <a:t>quyền</a:t>
            </a:r>
            <a:r>
              <a:rPr lang="en-US" b="1" dirty="0"/>
              <a:t> </a:t>
            </a:r>
            <a:r>
              <a:rPr lang="en-US" b="1" dirty="0" err="1"/>
              <a:t>và</a:t>
            </a:r>
            <a:r>
              <a:rPr lang="en-US" b="1" dirty="0"/>
              <a:t> </a:t>
            </a:r>
            <a:r>
              <a:rPr lang="en-US" b="1" dirty="0" err="1"/>
              <a:t>Quân</a:t>
            </a:r>
            <a:r>
              <a:rPr lang="en-US" b="1" dirty="0"/>
              <a:t> </a:t>
            </a:r>
            <a:r>
              <a:rPr lang="en-US" b="1" dirty="0" err="1"/>
              <a:t>đội</a:t>
            </a:r>
            <a:r>
              <a:rPr lang="en-US" b="1" dirty="0"/>
              <a:t> </a:t>
            </a:r>
            <a:r>
              <a:rPr lang="en-US" b="1" dirty="0" err="1"/>
              <a:t>Việt</a:t>
            </a:r>
            <a:r>
              <a:rPr lang="en-US" b="1" dirty="0"/>
              <a:t> Nam </a:t>
            </a:r>
            <a:r>
              <a:rPr lang="en-US" b="1" dirty="0" err="1"/>
              <a:t>cộng</a:t>
            </a:r>
            <a:r>
              <a:rPr lang="en-US" b="1" dirty="0"/>
              <a:t> </a:t>
            </a:r>
            <a:r>
              <a:rPr lang="en-US" b="1" dirty="0" err="1"/>
              <a:t>hoà</a:t>
            </a:r>
            <a:r>
              <a:rPr lang="en-US" b="1" dirty="0"/>
              <a:t>.</a:t>
            </a:r>
            <a:endParaRPr lang="en-US" dirty="0"/>
          </a:p>
        </p:txBody>
      </p:sp>
    </p:spTree>
    <p:extLst>
      <p:ext uri="{BB962C8B-B14F-4D97-AF65-F5344CB8AC3E}">
        <p14:creationId xmlns:p14="http://schemas.microsoft.com/office/powerpoint/2010/main" val="3196394583"/>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7A1BCD5-B332-2528-9E1A-B361E7351BC7}"/>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4C1ED920-B48F-86CA-2FFE-510CCDC2D6F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27BA19A0-2284-5041-FC63-A9EE622B556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0FCC0BA5-1DFE-5AA9-E121-6D8EEF7B1FA3}"/>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3" name="TextBox 2">
            <a:extLst>
              <a:ext uri="{FF2B5EF4-FFF2-40B4-BE49-F238E27FC236}">
                <a16:creationId xmlns:a16="http://schemas.microsoft.com/office/drawing/2014/main" xmlns="" id="{2F3CBDBC-D3FB-12D0-81C6-B00EFE1CD201}"/>
              </a:ext>
            </a:extLst>
          </p:cNvPr>
          <p:cNvSpPr txBox="1"/>
          <p:nvPr/>
        </p:nvSpPr>
        <p:spPr>
          <a:xfrm>
            <a:off x="1703558" y="6180230"/>
            <a:ext cx="938354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Chiến dịch Trị Thiên - Huế</a:t>
            </a:r>
            <a:endParaRPr lang="en-US" sz="2400" b="1"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405055" y="2136339"/>
            <a:ext cx="9155150" cy="2246769"/>
          </a:xfrm>
          <a:prstGeom prst="rect">
            <a:avLst/>
          </a:prstGeom>
        </p:spPr>
        <p:txBody>
          <a:bodyPr wrap="square">
            <a:spAutoFit/>
          </a:bodyPr>
          <a:lstStyle/>
          <a:p>
            <a:pPr lvl="0" algn="just">
              <a:defRPr/>
            </a:pP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khi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Tây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Nguyên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nổ</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5/3/1975,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Thiên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Huế</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tỉnh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Quảng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phố</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Huế</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tỉnh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Thừa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Thiên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26/3 - 29/3/1975,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Đà</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Nẵng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hoàn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Đà</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Nẵng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bán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đảo</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Sơn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Trà</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thị</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Phối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địa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tỉnh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Bình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Phú</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Yên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(1/4),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Khánh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Hòa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(3/4)…</a:t>
            </a:r>
          </a:p>
          <a:p>
            <a:pPr lvl="0" algn="just">
              <a:defRPr/>
            </a:pPr>
            <a:endParaRPr lang="vi-VN" sz="2000" dirty="0"/>
          </a:p>
        </p:txBody>
      </p:sp>
    </p:spTree>
    <p:extLst>
      <p:ext uri="{BB962C8B-B14F-4D97-AF65-F5344CB8AC3E}">
        <p14:creationId xmlns:p14="http://schemas.microsoft.com/office/powerpoint/2010/main" val="3874823814"/>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EDA2AF6-2174-F5CD-F080-D13323D21912}"/>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D933E7B3-6CB3-0CA3-16AD-B07ACC9FD98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D30C4C47-8689-4334-8219-21D1CF0BAE99}"/>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54E4668A-58BB-A03F-2ED9-6A547C1EEA9E}"/>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latin typeface="Times New Roman" panose="02020603050405020304" pitchFamily="18" charset="0"/>
                <a:ea typeface="Calibri" panose="020F0502020204030204" pitchFamily="34" charset="0"/>
                <a:cs typeface="Times New Roman" panose="02020603050405020304" pitchFamily="18" charset="0"/>
              </a:rPr>
              <a:t>3</a:t>
            </a: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 Quân đội nhân dân Việt Nam trong cuộc kháng chiến chống Mỹ cứu nước (1954- 1975)</a:t>
            </a:r>
          </a:p>
        </p:txBody>
      </p:sp>
      <p:sp>
        <p:nvSpPr>
          <p:cNvPr id="3" name="TextBox 2">
            <a:extLst>
              <a:ext uri="{FF2B5EF4-FFF2-40B4-BE49-F238E27FC236}">
                <a16:creationId xmlns:a16="http://schemas.microsoft.com/office/drawing/2014/main" xmlns="" id="{FC9AC348-E99A-1278-CA33-92B119DDF84F}"/>
              </a:ext>
            </a:extLst>
          </p:cNvPr>
          <p:cNvSpPr txBox="1"/>
          <p:nvPr/>
        </p:nvSpPr>
        <p:spPr>
          <a:xfrm>
            <a:off x="1703558" y="6317390"/>
            <a:ext cx="938354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Chiến dịch Hồ Chí Minh</a:t>
            </a:r>
            <a:endParaRPr lang="en-US" sz="2400" b="1"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233139" y="1329300"/>
            <a:ext cx="9645805" cy="4247317"/>
          </a:xfrm>
          <a:prstGeom prst="rect">
            <a:avLst/>
          </a:prstGeom>
        </p:spPr>
        <p:txBody>
          <a:bodyPr wrap="square">
            <a:spAutoFit/>
          </a:bodyPr>
          <a:lstStyle/>
          <a:p>
            <a:pPr indent="457200" algn="just"/>
            <a:r>
              <a:rPr lang="en-US"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Sài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Gòn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kern="1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smtClean="0">
                <a:latin typeface="Times New Roman" panose="02020603050405020304" pitchFamily="18" charset="0"/>
                <a:ea typeface="Calibri" panose="020F0502020204030204" pitchFamily="34" charset="0"/>
                <a:cs typeface="Times New Roman" panose="02020603050405020304" pitchFamily="18" charset="0"/>
              </a:rPr>
              <a:t>10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giờ</a:t>
            </a:r>
            <a:r>
              <a:rPr lang="en-US" b="1" kern="100" dirty="0">
                <a:latin typeface="Times New Roman" panose="02020603050405020304" pitchFamily="18" charset="0"/>
                <a:ea typeface="Calibri" panose="020F0502020204030204" pitchFamily="34" charset="0"/>
                <a:cs typeface="Times New Roman" panose="02020603050405020304" pitchFamily="18" charset="0"/>
              </a:rPr>
              <a:t> 45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phút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thọc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sâu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2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bắt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nội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Sài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Gòn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buộc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tổng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Dương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US" kern="100" dirty="0">
                <a:latin typeface="Times New Roman" panose="02020603050405020304" pitchFamily="18" charset="0"/>
                <a:ea typeface="Calibri" panose="020F0502020204030204" pitchFamily="34" charset="0"/>
                <a:cs typeface="Times New Roman" panose="02020603050405020304" pitchFamily="18" charset="0"/>
              </a:rPr>
              <a:t> Minh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bố</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hàng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điều</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kiện</a:t>
            </a:r>
            <a:r>
              <a:rPr lang="en-US" kern="100" dirty="0">
                <a:latin typeface="Times New Roman" panose="02020603050405020304" pitchFamily="18" charset="0"/>
                <a:ea typeface="Calibri" panose="020F0502020204030204" pitchFamily="34" charset="0"/>
                <a:cs typeface="Times New Roman" panose="02020603050405020304" pitchFamily="18" charset="0"/>
              </a:rPr>
              <a:t>. 11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giờ</a:t>
            </a:r>
            <a:r>
              <a:rPr lang="en-US" kern="100" dirty="0">
                <a:latin typeface="Times New Roman" panose="02020603050405020304" pitchFamily="18" charset="0"/>
                <a:ea typeface="Calibri" panose="020F0502020204030204" pitchFamily="34" charset="0"/>
                <a:cs typeface="Times New Roman" panose="02020603050405020304" pitchFamily="18" charset="0"/>
              </a:rPr>
              <a:t> 30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phút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cùng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lá</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cờ</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cắm</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nóc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Dinh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dấu</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kern="100" dirty="0">
                <a:latin typeface="Times New Roman" panose="02020603050405020304" pitchFamily="18" charset="0"/>
                <a:ea typeface="Calibri" panose="020F0502020204030204" pitchFamily="34" charset="0"/>
                <a:cs typeface="Times New Roman" panose="02020603050405020304" pitchFamily="18" charset="0"/>
              </a:rPr>
              <a:t> Minh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lịch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sử</a:t>
            </a:r>
            <a:r>
              <a:rPr lang="en-US" kern="1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en-US" kern="100" dirty="0">
                <a:latin typeface="Times New Roman" panose="02020603050405020304" pitchFamily="18" charset="0"/>
                <a:ea typeface="Calibri" panose="020F0502020204030204" pitchFamily="34" charset="0"/>
                <a:cs typeface="Times New Roman" panose="02020603050405020304" pitchFamily="18" charset="0"/>
              </a:rPr>
              <a:t>Song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song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giành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đạo</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ủy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Tư</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lệnh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chủng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khẩn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chuẩn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thủ</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mưu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trí</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ngờ</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đảo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đảo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Sa: Song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Tử</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(14/4),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Ca</a:t>
            </a:r>
            <a:r>
              <a:rPr lang="en-US" b="1" kern="100" dirty="0">
                <a:latin typeface="Times New Roman" panose="02020603050405020304" pitchFamily="18" charset="0"/>
                <a:ea typeface="Calibri" panose="020F0502020204030204" pitchFamily="34" charset="0"/>
                <a:cs typeface="Times New Roman" panose="02020603050405020304" pitchFamily="18" charset="0"/>
              </a:rPr>
              <a:t> (25/4),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Yết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(27/4),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Tồn</a:t>
            </a:r>
            <a:r>
              <a:rPr lang="en-US" b="1" kern="100" dirty="0">
                <a:latin typeface="Times New Roman" panose="02020603050405020304" pitchFamily="18" charset="0"/>
                <a:ea typeface="Calibri" panose="020F0502020204030204" pitchFamily="34" charset="0"/>
                <a:cs typeface="Times New Roman" panose="02020603050405020304" pitchFamily="18" charset="0"/>
              </a:rPr>
              <a:t> (28/4),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Sa (29/4)</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Đây</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kern="100" dirty="0">
                <a:latin typeface="Times New Roman" panose="02020603050405020304" pitchFamily="18" charset="0"/>
                <a:ea typeface="Calibri" panose="020F0502020204030204" pitchFamily="34" charset="0"/>
                <a:cs typeface="Times New Roman" panose="02020603050405020304" pitchFamily="18" charset="0"/>
              </a:rPr>
              <a:t> ý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góp</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phần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giữ</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kern="100" dirty="0">
                <a:latin typeface="Times New Roman" panose="02020603050405020304" pitchFamily="18" charset="0"/>
                <a:ea typeface="Calibri" panose="020F0502020204030204" pitchFamily="34" charset="0"/>
                <a:cs typeface="Times New Roman" panose="02020603050405020304" pitchFamily="18" charset="0"/>
              </a:rPr>
              <a:t> ở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quần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đảo</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kern="100" dirty="0">
                <a:latin typeface="Times New Roman" panose="02020603050405020304" pitchFamily="18" charset="0"/>
                <a:ea typeface="Calibri" panose="020F0502020204030204" pitchFamily="34" charset="0"/>
                <a:cs typeface="Times New Roman" panose="02020603050405020304" pitchFamily="18" charset="0"/>
              </a:rPr>
              <a:t> Sa.</a:t>
            </a:r>
          </a:p>
          <a:p>
            <a:pPr indent="457200" algn="just"/>
            <a:r>
              <a:rPr lang="en-US"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kern="100" dirty="0">
                <a:latin typeface="Times New Roman" panose="02020603050405020304" pitchFamily="18" charset="0"/>
                <a:ea typeface="Calibri" panose="020F0502020204030204" pitchFamily="34" charset="0"/>
                <a:cs typeface="Times New Roman" panose="02020603050405020304" pitchFamily="18" charset="0"/>
              </a:rPr>
              <a:t> Minh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hiệp</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binh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chủng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mô</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giành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kern="100" dirty="0">
                <a:latin typeface="Times New Roman" panose="02020603050405020304" pitchFamily="18" charset="0"/>
                <a:ea typeface="Calibri" panose="020F0502020204030204" pitchFamily="34" charset="0"/>
                <a:cs typeface="Times New Roman" panose="02020603050405020304" pitchFamily="18" charset="0"/>
              </a:rPr>
              <a:t> to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dấu</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bước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trưởng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vượt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bậc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kern="100" dirty="0">
                <a:latin typeface="Times New Roman" panose="02020603050405020304" pitchFamily="18" charset="0"/>
                <a:ea typeface="Calibri" panose="020F0502020204030204" pitchFamily="34" charset="0"/>
                <a:cs typeface="Times New Roman" panose="02020603050405020304" pitchFamily="18" charset="0"/>
              </a:rPr>
              <a:t> ta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cả</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trình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độ</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hiệp</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binh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chủng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đỉnh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cao</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nghệ</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thuật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góp</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phần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thúc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kháng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chống</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cứu</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kern="100" dirty="0">
                <a:latin typeface="Times New Roman" panose="02020603050405020304" pitchFamily="18" charset="0"/>
                <a:ea typeface="Calibri" panose="020F0502020204030204" pitchFamily="34" charset="0"/>
                <a:cs typeface="Times New Roman" panose="02020603050405020304" pitchFamily="18" charset="0"/>
              </a:rPr>
              <a:t>.</a:t>
            </a:r>
          </a:p>
          <a:p>
            <a:pPr lvl="0">
              <a:defRPr/>
            </a:pPr>
            <a:endParaRPr lang="vi-VN" dirty="0"/>
          </a:p>
        </p:txBody>
      </p:sp>
    </p:spTree>
    <p:extLst>
      <p:ext uri="{BB962C8B-B14F-4D97-AF65-F5344CB8AC3E}">
        <p14:creationId xmlns:p14="http://schemas.microsoft.com/office/powerpoint/2010/main" val="2903547420"/>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7382CE5-0A82-76AF-971A-1925658EFC31}"/>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40ABA182-6DDB-D2DF-5F69-7EC7A6BA01E4}"/>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3E899D74-BBC9-CA45-30B1-0B80264CF4C9}"/>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C7F68310-460C-BBD9-E072-B9580EFE87F9}"/>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ct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4. Quân đội nhân dân Việt Nam trong sự nghiệp xây dựng và bảo vệ Tổ quốc (1975 - 2024)</a:t>
            </a:r>
          </a:p>
        </p:txBody>
      </p:sp>
      <p:sp>
        <p:nvSpPr>
          <p:cNvPr id="10" name="TextBox 9">
            <a:extLst>
              <a:ext uri="{FF2B5EF4-FFF2-40B4-BE49-F238E27FC236}">
                <a16:creationId xmlns:a16="http://schemas.microsoft.com/office/drawing/2014/main" xmlns="" id="{B0A564C8-B3E0-49CA-022C-3DED8CD9864D}"/>
              </a:ext>
            </a:extLst>
          </p:cNvPr>
          <p:cNvSpPr txBox="1"/>
          <p:nvPr/>
        </p:nvSpPr>
        <p:spPr>
          <a:xfrm>
            <a:off x="1817857" y="6180230"/>
            <a:ext cx="938354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Chiến tranh biên giới Tây Nam</a:t>
            </a:r>
            <a:endParaRPr lang="en-US" sz="2400" b="1"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1243361" y="990309"/>
            <a:ext cx="9958038" cy="5355312"/>
          </a:xfrm>
          <a:prstGeom prst="rect">
            <a:avLst/>
          </a:prstGeom>
        </p:spPr>
        <p:txBody>
          <a:bodyPr wrap="square">
            <a:spAutoFit/>
          </a:bodyPr>
          <a:lstStyle/>
          <a:p>
            <a:pPr lvl="0" indent="457200" algn="just">
              <a:defRPr/>
            </a:pP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thứ</a:t>
            </a:r>
            <a:r>
              <a:rPr lang="en-US" b="1" kern="100" dirty="0">
                <a:latin typeface="Times New Roman" panose="02020603050405020304" pitchFamily="18" charset="0"/>
                <a:ea typeface="Calibri" panose="020F0502020204030204" pitchFamily="34" charset="0"/>
                <a:cs typeface="Times New Roman" panose="02020603050405020304" pitchFamily="18" charset="0"/>
              </a:rPr>
              <a:t> 4: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QUÂN ĐỘI NHÂN DÂN VIỆT NAM TRONG SỰ NGHIỆP XÂY DỰNG VÀ BẢO VỆ TỔ QUỐC (1975 - 2024)</a:t>
            </a:r>
          </a:p>
          <a:p>
            <a:pPr indent="457200" algn="just"/>
            <a:endParaRPr lang="en-US" b="1" kern="1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r>
              <a:rPr lang="en-US" b="1" kern="100" dirty="0" err="1">
                <a:latin typeface="Times New Roman" panose="02020603050405020304" pitchFamily="18" charset="0"/>
                <a:ea typeface="Calibri" panose="020F0502020204030204" pitchFamily="34" charset="0"/>
                <a:cs typeface="Times New Roman" panose="02020603050405020304" pitchFamily="18" charset="0"/>
              </a:rPr>
              <a:t>Ngay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chống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Mỹ</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cứu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thúc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đứng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vùng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phối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Ủy</a:t>
            </a:r>
            <a:r>
              <a:rPr lang="en-US" b="1" kern="100" dirty="0">
                <a:latin typeface="Times New Roman" panose="02020603050405020304" pitchFamily="18" charset="0"/>
                <a:ea typeface="Calibri" panose="020F0502020204030204" pitchFamily="34" charset="0"/>
                <a:cs typeface="Times New Roman" panose="02020603050405020304" pitchFamily="18" charset="0"/>
              </a:rPr>
              <a:t> ban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quản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cấp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cố</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sở</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địa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lính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cảnh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sát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máy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cũ</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trấn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áp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tử</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phản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vị</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tích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lao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sản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xuất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nhiều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trọng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mọi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miền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en-US" b="1"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mùa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1975,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cùng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Campuchia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lật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chủng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Pôn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Pốt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Pôn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Pốt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lời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kêu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gọi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khẩn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thiết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Mặt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cứu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Campuchia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nguyện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cùng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Campuchia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phản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mẽ</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chủng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Pôn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Pốt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thủ</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đô</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Phnôm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Pênh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07/01/1979,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Campuchia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10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b="1" kern="100" dirty="0">
                <a:latin typeface="Times New Roman" panose="02020603050405020304" pitchFamily="18" charset="0"/>
                <a:ea typeface="Calibri" panose="020F0502020204030204" pitchFamily="34" charset="0"/>
                <a:cs typeface="Times New Roman" panose="02020603050405020304" pitchFamily="18" charset="0"/>
              </a:rPr>
              <a:t> (1979 - 1989),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nguyện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chuyên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thần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cùng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Campuchia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truy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quét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Pôn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Pốt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cố</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hồi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a:t>
            </a:r>
          </a:p>
          <a:p>
            <a:pPr lvl="0">
              <a:defRPr/>
            </a:pPr>
            <a:endParaRPr lang="vi-VN" b="1" dirty="0"/>
          </a:p>
        </p:txBody>
      </p:sp>
    </p:spTree>
    <p:extLst>
      <p:ext uri="{BB962C8B-B14F-4D97-AF65-F5344CB8AC3E}">
        <p14:creationId xmlns:p14="http://schemas.microsoft.com/office/powerpoint/2010/main" val="14350885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417DFBA-4BD7-407E-8300-313354A671C5}"/>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6249C28A-695C-DC8E-D7AD-C849034AEC2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88925E57-4597-AA52-0AC9-765886B7E5B9}"/>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5457BD1D-8646-0193-59EF-42C6159E27B9}"/>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ct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4. Quân đội nhân dân Việt Nam trong sự nghiệp xây dựng và bảo vệ Tổ quốc (1975 - 2024)</a:t>
            </a:r>
          </a:p>
        </p:txBody>
      </p:sp>
      <p:sp>
        <p:nvSpPr>
          <p:cNvPr id="10" name="TextBox 9">
            <a:extLst>
              <a:ext uri="{FF2B5EF4-FFF2-40B4-BE49-F238E27FC236}">
                <a16:creationId xmlns:a16="http://schemas.microsoft.com/office/drawing/2014/main" xmlns="" id="{0CAE0373-C4AA-9E5D-7ED9-354135FA9578}"/>
              </a:ext>
            </a:extLst>
          </p:cNvPr>
          <p:cNvSpPr txBox="1"/>
          <p:nvPr/>
        </p:nvSpPr>
        <p:spPr>
          <a:xfrm>
            <a:off x="1817857" y="6180230"/>
            <a:ext cx="938354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Chiến tranh biên giới Tây Bắc</a:t>
            </a:r>
            <a:endParaRPr lang="en-US" sz="2400" b="1"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1483112" y="1582341"/>
            <a:ext cx="9344722" cy="4154984"/>
          </a:xfrm>
          <a:prstGeom prst="rect">
            <a:avLst/>
          </a:prstGeom>
        </p:spPr>
        <p:txBody>
          <a:bodyPr wrap="square">
            <a:spAutoFit/>
          </a:bodyPr>
          <a:lstStyle/>
          <a:p>
            <a:pPr indent="457200" algn="just"/>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Cũng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1979,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phía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diễn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gian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ngắn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(17/2 - 6/3/1979),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nhưng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tế</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phía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căng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thẳng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kéo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cuối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80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kỷ</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XX.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này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anh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dũng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lãnh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Tây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phía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lịch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sử</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rất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to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vẹn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lãnh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tạo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môi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hòa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a:t>
            </a:r>
          </a:p>
          <a:p>
            <a:pPr lvl="0">
              <a:defRPr/>
            </a:pPr>
            <a:endParaRPr lang="vi-VN" sz="2400" b="1" dirty="0"/>
          </a:p>
        </p:txBody>
      </p:sp>
    </p:spTree>
    <p:extLst>
      <p:ext uri="{BB962C8B-B14F-4D97-AF65-F5344CB8AC3E}">
        <p14:creationId xmlns:p14="http://schemas.microsoft.com/office/powerpoint/2010/main" val="2372325916"/>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83FA164-BD78-9940-8E20-12CA268AB5B2}"/>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1AECE36D-1C7B-A62C-A809-5A0B4AE965B7}"/>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6E0169D6-1541-DAA3-9233-2E9EE87C6CEF}"/>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4C48B5D3-A890-2558-0380-0F845B3E0B27}"/>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ct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4. Quân đội nhân dân Việt Nam trong sự nghiệp xây dựng và bảo vệ Tổ quốc (1975 - 2024)</a:t>
            </a:r>
          </a:p>
        </p:txBody>
      </p:sp>
      <p:sp>
        <p:nvSpPr>
          <p:cNvPr id="5" name="Rectangle 4"/>
          <p:cNvSpPr/>
          <p:nvPr/>
        </p:nvSpPr>
        <p:spPr>
          <a:xfrm>
            <a:off x="1215483" y="2274838"/>
            <a:ext cx="9233210" cy="3539430"/>
          </a:xfrm>
          <a:prstGeom prst="rect">
            <a:avLst/>
          </a:prstGeom>
        </p:spPr>
        <p:txBody>
          <a:bodyPr wrap="square">
            <a:spAutoFit/>
          </a:bodyPr>
          <a:lstStyle/>
          <a:p>
            <a:pPr indent="457200" algn="just"/>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1980 - 1986,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đẩy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huấn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luyện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sẵn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sàng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đào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tạo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nền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nếp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cực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kinh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tế</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hàng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trăm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diễn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hiệp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binh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chủng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mô</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nhiều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binh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khí</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kỹ</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thuật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đại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địa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bàn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góp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phần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rèn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luyện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nâng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cao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khả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cán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trình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sẵn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sàng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4528723"/>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F3CB06B-F796-EF40-73B6-B1DD304E0B53}"/>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61DD406E-88B0-062F-DAE6-5818C5099C3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C33F4BBA-F995-6DA5-E0FF-21013733B22B}"/>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BA244518-188E-61C9-108F-72554B7F3B02}"/>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ct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4. Quân đội nhân dân Việt Nam trong sự nghiệp xây dựng và bảo vệ Tổ quốc (1975 - 2024)</a:t>
            </a:r>
          </a:p>
        </p:txBody>
      </p:sp>
      <p:sp>
        <p:nvSpPr>
          <p:cNvPr id="3" name="Rectangle 2"/>
          <p:cNvSpPr/>
          <p:nvPr/>
        </p:nvSpPr>
        <p:spPr>
          <a:xfrm>
            <a:off x="1717287" y="1305342"/>
            <a:ext cx="8787161" cy="5262979"/>
          </a:xfrm>
          <a:prstGeom prst="rect">
            <a:avLst/>
          </a:prstGeom>
        </p:spPr>
        <p:txBody>
          <a:bodyPr wrap="square">
            <a:spAutoFit/>
          </a:bodyPr>
          <a:lstStyle/>
          <a:p>
            <a:pPr lvl="0" algn="just">
              <a:defRPr/>
            </a:pP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thường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xuyên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nắm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dự</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báo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đúng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mưu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sách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phù</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xử</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lý</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linh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hoạt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huống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ngờ</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ngăn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ngừa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nguy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giữ</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vẹn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lãnh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đảm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ổn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tạo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môi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thuận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kinh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tế</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mưu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ban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Ban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Chấp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ương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dự</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luật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tốt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vai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trò</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nòng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cốt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phối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ban,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ngành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địa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nền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lòng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khu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vực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a:t>
            </a:r>
          </a:p>
          <a:p>
            <a:pPr lvl="0">
              <a:defRPr/>
            </a:pPr>
            <a:endParaRPr lang="vi-VN" sz="2400" dirty="0"/>
          </a:p>
        </p:txBody>
      </p:sp>
    </p:spTree>
    <p:extLst>
      <p:ext uri="{BB962C8B-B14F-4D97-AF65-F5344CB8AC3E}">
        <p14:creationId xmlns:p14="http://schemas.microsoft.com/office/powerpoint/2010/main" val="1640272972"/>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AD87B5E-8E1E-2B09-6697-BD9DF5B80795}"/>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FEBE8A0B-7BDE-E655-0067-E6192F06FFC9}"/>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01CED57E-C386-A610-6CDC-572B40C30B6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1589F5BF-98E8-B52B-A613-B6D4740851AC}"/>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ctr"/>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4. Quân đội nhân dân Việt Nam trong sự nghiệp xây dựng và bảo vệ Tổ quốc (1975 - 2024)</a:t>
            </a:r>
          </a:p>
        </p:txBody>
      </p:sp>
      <p:sp>
        <p:nvSpPr>
          <p:cNvPr id="5" name="Rectangle 4"/>
          <p:cNvSpPr/>
          <p:nvPr/>
        </p:nvSpPr>
        <p:spPr>
          <a:xfrm>
            <a:off x="1393901" y="1971512"/>
            <a:ext cx="8816897" cy="2246769"/>
          </a:xfrm>
          <a:prstGeom prst="rect">
            <a:avLst/>
          </a:prstGeom>
        </p:spPr>
        <p:txBody>
          <a:bodyPr wrap="square">
            <a:spAutoFit/>
          </a:bodyPr>
          <a:lstStyle/>
          <a:p>
            <a:pPr marL="285750" indent="-285750" algn="just">
              <a:buFontTx/>
              <a:buChar char="-"/>
            </a:pP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tốt</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b="1" u="sng" kern="100" dirty="0" smtClean="0">
              <a:latin typeface="Times New Roman" panose="02020603050405020304" pitchFamily="18" charset="0"/>
              <a:ea typeface="Calibri" panose="020F0502020204030204" pitchFamily="34" charset="0"/>
              <a:cs typeface="Times New Roman" panose="02020603050405020304" pitchFamily="18" charset="0"/>
            </a:endParaRPr>
          </a:p>
          <a:p>
            <a:pPr lvl="0">
              <a:defRPr/>
            </a:pP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p>
          <a:p>
            <a:pPr lvl="0">
              <a:defRPr/>
            </a:pPr>
            <a:r>
              <a:rPr lang="en-US" sz="2000" b="1" u="sng" kern="1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lao</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sản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xuất</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b="1" i="1" kern="1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buFontTx/>
              <a:buChar char="-"/>
            </a:pPr>
            <a:endParaRPr lang="en-US" sz="2000" b="1" i="1" kern="1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Tx/>
              <a:buChar char="-"/>
            </a:pPr>
            <a:endParaRPr lang="en-US" sz="2000" b="1" i="1" kern="100" dirty="0">
              <a:latin typeface="Times New Roman" panose="02020603050405020304" pitchFamily="18" charset="0"/>
              <a:ea typeface="Calibri" panose="020F0502020204030204" pitchFamily="34" charset="0"/>
              <a:cs typeface="Times New Roman" panose="02020603050405020304" pitchFamily="18" charset="0"/>
            </a:endParaRPr>
          </a:p>
          <a:p>
            <a:pPr lvl="0">
              <a:defRPr/>
            </a:pPr>
            <a:endParaRPr lang="vi-VN" sz="2000" dirty="0"/>
          </a:p>
          <a:p>
            <a:pPr marL="285750" indent="-285750" algn="just">
              <a:buFontTx/>
              <a:buChar char="-"/>
            </a:pPr>
            <a:endParaRPr lang="vi-VN" sz="2000" dirty="0"/>
          </a:p>
        </p:txBody>
      </p:sp>
    </p:spTree>
    <p:extLst>
      <p:ext uri="{BB962C8B-B14F-4D97-AF65-F5344CB8AC3E}">
        <p14:creationId xmlns:p14="http://schemas.microsoft.com/office/powerpoint/2010/main" val="105800338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0878" y="947853"/>
            <a:ext cx="9545444" cy="5262979"/>
          </a:xfrm>
          <a:prstGeom prst="rect">
            <a:avLst/>
          </a:prstGeom>
        </p:spPr>
        <p:txBody>
          <a:bodyPr wrap="square">
            <a:spAutoFit/>
          </a:bodyPr>
          <a:lstStyle/>
          <a:p>
            <a:pPr lvl="0" algn="just">
              <a:defRPr/>
            </a:pPr>
            <a:r>
              <a:rPr lang="en-US" sz="2400" b="1" u="sng" dirty="0" err="1" smtClean="0">
                <a:latin typeface="Times New Roman" panose="02020603050405020304" pitchFamily="18" charset="0"/>
                <a:ea typeface="Calibri" panose="020F0502020204030204" pitchFamily="34" charset="0"/>
              </a:rPr>
              <a:t>Thời</a:t>
            </a:r>
            <a:r>
              <a:rPr lang="en-US" sz="2400" b="1" u="sng" dirty="0" smtClean="0">
                <a:latin typeface="Times New Roman" panose="02020603050405020304" pitchFamily="18" charset="0"/>
                <a:ea typeface="Calibri" panose="020F0502020204030204" pitchFamily="34" charset="0"/>
              </a:rPr>
              <a:t> </a:t>
            </a:r>
            <a:r>
              <a:rPr lang="en-US" sz="2400" b="1" u="sng" dirty="0" err="1" smtClean="0">
                <a:latin typeface="Times New Roman" panose="02020603050405020304" pitchFamily="18" charset="0"/>
                <a:ea typeface="Calibri" panose="020F0502020204030204" pitchFamily="34" charset="0"/>
              </a:rPr>
              <a:t>kỳ</a:t>
            </a:r>
            <a:r>
              <a:rPr lang="en-US" sz="2400" b="1" u="sng" dirty="0" smtClean="0">
                <a:latin typeface="Times New Roman" panose="02020603050405020304" pitchFamily="18" charset="0"/>
                <a:ea typeface="Calibri" panose="020F0502020204030204" pitchFamily="34" charset="0"/>
              </a:rPr>
              <a:t> </a:t>
            </a:r>
            <a:r>
              <a:rPr lang="en-US" sz="2400" b="1" u="sng" dirty="0" err="1" smtClean="0">
                <a:latin typeface="Times New Roman" panose="02020603050405020304" pitchFamily="18" charset="0"/>
                <a:ea typeface="Calibri" panose="020F0502020204030204" pitchFamily="34" charset="0"/>
              </a:rPr>
              <a:t>chưa</a:t>
            </a:r>
            <a:r>
              <a:rPr lang="en-US" sz="2400" b="1" u="sng" dirty="0" smtClean="0">
                <a:latin typeface="Times New Roman" panose="02020603050405020304" pitchFamily="18" charset="0"/>
                <a:ea typeface="Calibri" panose="020F0502020204030204" pitchFamily="34" charset="0"/>
              </a:rPr>
              <a:t> </a:t>
            </a:r>
            <a:r>
              <a:rPr lang="en-US" sz="2400" b="1" u="sng" dirty="0" err="1" smtClean="0">
                <a:latin typeface="Times New Roman" panose="02020603050405020304" pitchFamily="18" charset="0"/>
                <a:ea typeface="Calibri" panose="020F0502020204030204" pitchFamily="34" charset="0"/>
              </a:rPr>
              <a:t>có</a:t>
            </a:r>
            <a:r>
              <a:rPr lang="en-US" sz="2400" b="1" u="sng" dirty="0" smtClean="0">
                <a:latin typeface="Times New Roman" panose="02020603050405020304" pitchFamily="18" charset="0"/>
                <a:ea typeface="Calibri" panose="020F0502020204030204" pitchFamily="34" charset="0"/>
              </a:rPr>
              <a:t> </a:t>
            </a:r>
            <a:r>
              <a:rPr lang="en-US" sz="2400" b="1" u="sng" dirty="0" err="1" smtClean="0">
                <a:latin typeface="Times New Roman" panose="02020603050405020304" pitchFamily="18" charset="0"/>
                <a:ea typeface="Calibri" panose="020F0502020204030204" pitchFamily="34" charset="0"/>
              </a:rPr>
              <a:t>quân</a:t>
            </a:r>
            <a:r>
              <a:rPr lang="en-US" sz="2400" b="1" u="sng" dirty="0" smtClean="0">
                <a:latin typeface="Times New Roman" panose="02020603050405020304" pitchFamily="18" charset="0"/>
                <a:ea typeface="Calibri" panose="020F0502020204030204" pitchFamily="34" charset="0"/>
              </a:rPr>
              <a:t> </a:t>
            </a:r>
            <a:r>
              <a:rPr lang="en-US" sz="2400" b="1" u="sng" dirty="0" err="1" smtClean="0">
                <a:latin typeface="Times New Roman" panose="02020603050405020304" pitchFamily="18" charset="0"/>
                <a:ea typeface="Calibri" panose="020F0502020204030204" pitchFamily="34" charset="0"/>
              </a:rPr>
              <a:t>đội</a:t>
            </a:r>
            <a:r>
              <a:rPr lang="en-US" sz="2400" b="1" u="sng" dirty="0" smtClean="0">
                <a:latin typeface="Times New Roman" panose="02020603050405020304" pitchFamily="18" charset="0"/>
                <a:ea typeface="Calibri" panose="020F0502020204030204" pitchFamily="34" charset="0"/>
              </a:rPr>
              <a:t>:</a:t>
            </a:r>
          </a:p>
          <a:p>
            <a:pPr lvl="0" algn="just">
              <a:defRPr/>
            </a:pPr>
            <a:r>
              <a:rPr lang="en-US" sz="2400" b="1" dirty="0" smtClean="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Dưới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sự</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lãnh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đạo</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của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Đảng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phong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trào</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đấu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tranh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của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cách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mạng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của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giai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cấp</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công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nhân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nông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dân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giai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đoạn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này</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diễn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ra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sục</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sôi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trong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cả</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nước</a:t>
            </a:r>
            <a:r>
              <a:rPr lang="en-US" sz="2400" b="1" dirty="0">
                <a:latin typeface="Times New Roman" panose="02020603050405020304" pitchFamily="18" charset="0"/>
                <a:ea typeface="Calibri" panose="020F0502020204030204" pitchFamily="34" charset="0"/>
              </a:rPr>
              <a:t>.</a:t>
            </a:r>
          </a:p>
          <a:p>
            <a:pPr lvl="0" algn="just">
              <a:defRPr/>
            </a:pP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Đặc</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biệt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trong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phong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trào</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cách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mạng</a:t>
            </a:r>
            <a:r>
              <a:rPr lang="en-US" sz="2400" b="1" dirty="0">
                <a:latin typeface="Times New Roman" panose="02020603050405020304" pitchFamily="18" charset="0"/>
                <a:ea typeface="Calibri" panose="020F0502020204030204" pitchFamily="34" charset="0"/>
              </a:rPr>
              <a:t> 1930 - 1931, </a:t>
            </a:r>
            <a:r>
              <a:rPr lang="en-US" sz="2400" b="1" dirty="0" err="1">
                <a:latin typeface="Times New Roman" panose="02020603050405020304" pitchFamily="18" charset="0"/>
                <a:ea typeface="Calibri" panose="020F0502020204030204" pitchFamily="34" charset="0"/>
              </a:rPr>
              <a:t>đỉnh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cao</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là</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Xô</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viết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Nghệ</a:t>
            </a:r>
            <a:r>
              <a:rPr lang="en-US" sz="2400" b="1" dirty="0">
                <a:latin typeface="Times New Roman" panose="02020603050405020304" pitchFamily="18" charset="0"/>
                <a:ea typeface="Calibri" panose="020F0502020204030204" pitchFamily="34" charset="0"/>
              </a:rPr>
              <a:t> - </a:t>
            </a:r>
            <a:r>
              <a:rPr lang="en-US" sz="2400" b="1" dirty="0" err="1">
                <a:latin typeface="Times New Roman" panose="02020603050405020304" pitchFamily="18" charset="0"/>
                <a:ea typeface="Calibri" panose="020F0502020204030204" pitchFamily="34" charset="0"/>
              </a:rPr>
              <a:t>Tĩnh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từ</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lực</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lượng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khởi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nghĩa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của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công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nông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Đội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tự</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vệ</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công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nông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Tự</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vệ</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Đỏ</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đã</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ra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đời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Đó</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là</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tiền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đề</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đầu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tiên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của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lực</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lượng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vũ</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trang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cách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mạng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Việt</a:t>
            </a:r>
            <a:r>
              <a:rPr lang="en-US" sz="2400" b="1" dirty="0">
                <a:latin typeface="Times New Roman" panose="02020603050405020304" pitchFamily="18" charset="0"/>
                <a:ea typeface="Calibri" panose="020F0502020204030204" pitchFamily="34" charset="0"/>
              </a:rPr>
              <a:t> Nam. </a:t>
            </a:r>
            <a:endParaRPr lang="en-US" sz="2400" b="1" kern="100" dirty="0">
              <a:latin typeface="Times New Roman" panose="02020603050405020304" pitchFamily="18" charset="0"/>
              <a:ea typeface="Calibri" panose="020F0502020204030204" pitchFamily="34" charset="0"/>
              <a:cs typeface="Times New Roman" panose="02020603050405020304" pitchFamily="18" charset="0"/>
            </a:endParaRPr>
          </a:p>
          <a:p>
            <a:pPr lvl="0" algn="just">
              <a:defRPr/>
            </a:pP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hàng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loạt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lần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lượt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như</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du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kích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Sơn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(1940),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du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kích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ở Nam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Kỳ</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(1940),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Cứu</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(1941)…</a:t>
            </a:r>
          </a:p>
          <a:p>
            <a:pPr lvl="0" algn="just">
              <a:defRPr/>
            </a:pP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Tuy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nhiên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kỳ</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này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đời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còn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mang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tự</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chưa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mang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còn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mang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địa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chưa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đặt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dưới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lãnh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đạo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trực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b="1"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6984051"/>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085D09B-844F-DA43-BFEF-B5404173EB9D}"/>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C75A491F-C18A-5189-A5AB-A19CF044310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D51EC44F-DCB1-09F7-CEE1-4436BD39E848}"/>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9B919844-A07D-8177-0770-DE229784F94D}"/>
              </a:ext>
            </a:extLst>
          </p:cNvPr>
          <p:cNvSpPr/>
          <p:nvPr/>
        </p:nvSpPr>
        <p:spPr>
          <a:xfrm>
            <a:off x="2057400" y="0"/>
            <a:ext cx="8356600" cy="1323439"/>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ctr"/>
            <a:r>
              <a:rPr lang="en-US" sz="4000" b="1" i="1" kern="100">
                <a:effectLst/>
                <a:latin typeface="Times New Roman" panose="02020603050405020304" pitchFamily="18" charset="0"/>
                <a:ea typeface="Calibri" panose="020F0502020204030204" pitchFamily="34" charset="0"/>
                <a:cs typeface="Times New Roman" panose="02020603050405020304" pitchFamily="18" charset="0"/>
              </a:rPr>
              <a:t>5. Truyền thống vẻ vang của </a:t>
            </a:r>
          </a:p>
          <a:p>
            <a:pPr indent="457200" algn="ctr"/>
            <a:r>
              <a:rPr lang="en-US" sz="4000" b="1" i="1" kern="100">
                <a:effectLst/>
                <a:latin typeface="Times New Roman" panose="02020603050405020304" pitchFamily="18" charset="0"/>
                <a:ea typeface="Calibri" panose="020F0502020204030204" pitchFamily="34" charset="0"/>
                <a:cs typeface="Times New Roman" panose="02020603050405020304" pitchFamily="18" charset="0"/>
              </a:rPr>
              <a:t>Quân đội nhân dân Việt Nam</a:t>
            </a:r>
            <a:endParaRPr lang="en-US" sz="40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xmlns="" id="{A6DB4633-1720-6205-E2D4-A7E150AEFAA1}"/>
              </a:ext>
            </a:extLst>
          </p:cNvPr>
          <p:cNvSpPr txBox="1"/>
          <p:nvPr/>
        </p:nvSpPr>
        <p:spPr>
          <a:xfrm>
            <a:off x="205740" y="2217688"/>
            <a:ext cx="11727180" cy="4031873"/>
          </a:xfrm>
          <a:prstGeom prst="rect">
            <a:avLst/>
          </a:prstGeom>
          <a:noFill/>
        </p:spPr>
        <p:txBody>
          <a:bodyPr wrap="square">
            <a:spAutoFit/>
          </a:bodyPr>
          <a:lstStyle/>
          <a:p>
            <a:pPr indent="457200" algn="just"/>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1. Trung thành vô hạn với Tổ quốc Việt Nam xã hội chủ nghĩa, với Đảng, Nhà nước và Nhân dân.</a:t>
            </a:r>
          </a:p>
          <a:p>
            <a:pPr indent="457200" algn="just"/>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2. Quyết chiến, quyết thắng, biết đánh và biết thắng.</a:t>
            </a:r>
          </a:p>
          <a:p>
            <a:pPr indent="457200" algn="just"/>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3. Gắn bó máu thịt với Nhân dân, quân với dân một ý chí.</a:t>
            </a:r>
          </a:p>
          <a:p>
            <a:pPr indent="457200" algn="just"/>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4. Đoàn kết nội bộ; cán bộ, chiến sĩ bình đẳng về quyền lợi và nghĩa vụ, thương yêu, giúp đỡ nhau, trên dưới đồng lòng, thống nhất ý chí và hành động.</a:t>
            </a:r>
          </a:p>
          <a:p>
            <a:pPr indent="457200" algn="just"/>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5. Kỷ luật tự giác, nghiêm minh.</a:t>
            </a:r>
          </a:p>
        </p:txBody>
      </p:sp>
    </p:spTree>
    <p:extLst>
      <p:ext uri="{BB962C8B-B14F-4D97-AF65-F5344CB8AC3E}">
        <p14:creationId xmlns:p14="http://schemas.microsoft.com/office/powerpoint/2010/main" val="13853434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0BC0A0C-55DD-5AA3-1A32-27D376149854}"/>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495E281C-B043-498A-4787-7E2B57FB2CB1}"/>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2D796BEC-5C71-DD2A-630A-89ACA12EDCE5}"/>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D30D730E-1A2D-CFB5-5CE4-288451DBCF5D}"/>
              </a:ext>
            </a:extLst>
          </p:cNvPr>
          <p:cNvSpPr/>
          <p:nvPr/>
        </p:nvSpPr>
        <p:spPr>
          <a:xfrm>
            <a:off x="2057400" y="0"/>
            <a:ext cx="8356600" cy="1323439"/>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ctr"/>
            <a:r>
              <a:rPr lang="en-US" sz="4000" b="1" i="1" kern="100">
                <a:effectLst/>
                <a:latin typeface="Times New Roman" panose="02020603050405020304" pitchFamily="18" charset="0"/>
                <a:ea typeface="Calibri" panose="020F0502020204030204" pitchFamily="34" charset="0"/>
                <a:cs typeface="Times New Roman" panose="02020603050405020304" pitchFamily="18" charset="0"/>
              </a:rPr>
              <a:t>5. Truyền thống vẻ vang của </a:t>
            </a:r>
          </a:p>
          <a:p>
            <a:pPr indent="457200" algn="ctr"/>
            <a:r>
              <a:rPr lang="en-US" sz="4000" b="1" i="1" kern="100">
                <a:effectLst/>
                <a:latin typeface="Times New Roman" panose="02020603050405020304" pitchFamily="18" charset="0"/>
                <a:ea typeface="Calibri" panose="020F0502020204030204" pitchFamily="34" charset="0"/>
                <a:cs typeface="Times New Roman" panose="02020603050405020304" pitchFamily="18" charset="0"/>
              </a:rPr>
              <a:t>Quân đội nhân dân Việt Nam</a:t>
            </a:r>
            <a:endParaRPr lang="en-US" sz="40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xmlns="" id="{35B49B5C-AF0D-870B-7C1F-4941B19F5C83}"/>
              </a:ext>
            </a:extLst>
          </p:cNvPr>
          <p:cNvSpPr txBox="1"/>
          <p:nvPr/>
        </p:nvSpPr>
        <p:spPr>
          <a:xfrm>
            <a:off x="342900" y="2217688"/>
            <a:ext cx="11635740" cy="4001095"/>
          </a:xfrm>
          <a:prstGeom prst="rect">
            <a:avLst/>
          </a:prstGeom>
          <a:noFill/>
        </p:spPr>
        <p:txBody>
          <a:bodyPr wrap="square">
            <a:spAutoFit/>
          </a:bodyPr>
          <a:lstStyle/>
          <a:p>
            <a:pPr indent="457200" algn="just">
              <a:spcBef>
                <a:spcPts val="600"/>
              </a:spcBef>
              <a:spcAft>
                <a:spcPts val="600"/>
              </a:spcAft>
            </a:pPr>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6. Độc lập, tự chủ, tự lực, tự cường, cần, kiệm xây dựng Quân đội, xây dựng đất nước, tôn trọng và bảo vệ của công.</a:t>
            </a:r>
          </a:p>
          <a:p>
            <a:pPr indent="457200" algn="just">
              <a:spcBef>
                <a:spcPts val="600"/>
              </a:spcBef>
              <a:spcAft>
                <a:spcPts val="600"/>
              </a:spcAft>
            </a:pPr>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7. Lối sống trong sạch, lành mạnh, có văn hóa, trung thực, khiêm tốn, giản dị, lạc quan.</a:t>
            </a:r>
          </a:p>
          <a:p>
            <a:pPr indent="457200" algn="just">
              <a:spcBef>
                <a:spcPts val="600"/>
              </a:spcBef>
              <a:spcAft>
                <a:spcPts val="600"/>
              </a:spcAft>
            </a:pPr>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8. Luôn luôn nêu cao tinh thần ham học hỏi, cầu tiến bộ, ứng xử chuẩn mực, tinh tế.</a:t>
            </a:r>
          </a:p>
          <a:p>
            <a:pPr indent="457200" algn="just">
              <a:spcBef>
                <a:spcPts val="600"/>
              </a:spcBef>
              <a:spcAft>
                <a:spcPts val="600"/>
              </a:spcAft>
            </a:pPr>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9 Đoàn kết quốc tế trong sáng, thủy chung, chí nghĩa, chí tình.</a:t>
            </a:r>
          </a:p>
        </p:txBody>
      </p:sp>
    </p:spTree>
    <p:extLst>
      <p:ext uri="{BB962C8B-B14F-4D97-AF65-F5344CB8AC3E}">
        <p14:creationId xmlns:p14="http://schemas.microsoft.com/office/powerpoint/2010/main" val="30558204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E8905DB-D2E6-ECBF-ACFB-065CC9F1D2F0}"/>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E445C2B7-34B7-238D-8BA4-89C567B7126B}"/>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A285C4D0-742D-01BD-0FA1-A4B250818DBF}"/>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95827F4B-81CD-AE6B-C522-BBF9C56B82A1}"/>
              </a:ext>
            </a:extLst>
          </p:cNvPr>
          <p:cNvSpPr/>
          <p:nvPr/>
        </p:nvSpPr>
        <p:spPr>
          <a:xfrm>
            <a:off x="2057400" y="0"/>
            <a:ext cx="8356600" cy="1077218"/>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3200" b="1"/>
              <a:t>II. LỊCH SỬ VÀ Ý NGHĨA </a:t>
            </a:r>
          </a:p>
          <a:p>
            <a:pPr algn="ctr"/>
            <a:r>
              <a:rPr lang="en-US" sz="3200" b="1"/>
              <a:t>NGÀY HỘI QUỐC PHÒNG TOÀN DÂN</a:t>
            </a:r>
            <a:endParaRPr lang="en-US" sz="3200"/>
          </a:p>
        </p:txBody>
      </p:sp>
      <p:pic>
        <p:nvPicPr>
          <p:cNvPr id="6" name="Picture 5">
            <a:extLst>
              <a:ext uri="{FF2B5EF4-FFF2-40B4-BE49-F238E27FC236}">
                <a16:creationId xmlns:a16="http://schemas.microsoft.com/office/drawing/2014/main" xmlns="" id="{AD5BC05C-DA8F-43D9-4C46-57D692960EB0}"/>
              </a:ext>
            </a:extLst>
          </p:cNvPr>
          <p:cNvPicPr>
            <a:picLocks noChangeAspect="1"/>
          </p:cNvPicPr>
          <p:nvPr/>
        </p:nvPicPr>
        <p:blipFill>
          <a:blip r:embed="rId5"/>
          <a:stretch>
            <a:fillRect/>
          </a:stretch>
        </p:blipFill>
        <p:spPr>
          <a:xfrm>
            <a:off x="8466" y="1083568"/>
            <a:ext cx="12183533" cy="5807089"/>
          </a:xfrm>
          <a:prstGeom prst="rect">
            <a:avLst/>
          </a:prstGeom>
        </p:spPr>
      </p:pic>
    </p:spTree>
    <p:extLst>
      <p:ext uri="{BB962C8B-B14F-4D97-AF65-F5344CB8AC3E}">
        <p14:creationId xmlns:p14="http://schemas.microsoft.com/office/powerpoint/2010/main" val="3741571970"/>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AE0CED6-0F46-C544-B9A5-14B1DE9B6BAF}"/>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CB3473FB-5742-5123-28AD-01F573F144B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FA5E5286-91F0-662D-CC59-CED0EDF05F34}"/>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77A76A95-7A6D-0230-26A6-BA9AB6392C66}"/>
              </a:ext>
            </a:extLst>
          </p:cNvPr>
          <p:cNvSpPr/>
          <p:nvPr/>
        </p:nvSpPr>
        <p:spPr>
          <a:xfrm>
            <a:off x="2057400" y="285462"/>
            <a:ext cx="8356600" cy="584775"/>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ctr"/>
            <a:r>
              <a:rPr lang="en-US" sz="3200" b="1" i="1" kern="100">
                <a:effectLst/>
                <a:latin typeface="Times New Roman" panose="02020603050405020304" pitchFamily="18" charset="0"/>
                <a:ea typeface="Calibri" panose="020F0502020204030204" pitchFamily="34" charset="0"/>
                <a:cs typeface="Times New Roman" panose="02020603050405020304" pitchFamily="18" charset="0"/>
              </a:rPr>
              <a:t>1. Lịch sử Ngày hội Quốc phòng toàn dân</a:t>
            </a:r>
            <a:endParaRPr lang="en-US" sz="3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xmlns="" id="{9E468AD2-A458-B90A-C6E1-31F2684472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32027" y="1174751"/>
            <a:ext cx="6559973" cy="5683249"/>
          </a:xfrm>
          <a:prstGeom prst="rect">
            <a:avLst/>
          </a:prstGeom>
        </p:spPr>
      </p:pic>
      <p:sp>
        <p:nvSpPr>
          <p:cNvPr id="8" name="TextBox 7">
            <a:extLst>
              <a:ext uri="{FF2B5EF4-FFF2-40B4-BE49-F238E27FC236}">
                <a16:creationId xmlns:a16="http://schemas.microsoft.com/office/drawing/2014/main" xmlns="" id="{65845373-D07B-0A64-42C2-82B75500C188}"/>
              </a:ext>
            </a:extLst>
          </p:cNvPr>
          <p:cNvSpPr txBox="1"/>
          <p:nvPr/>
        </p:nvSpPr>
        <p:spPr>
          <a:xfrm>
            <a:off x="180128" y="2263949"/>
            <a:ext cx="5406179" cy="3539430"/>
          </a:xfrm>
          <a:prstGeom prst="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Ngày </a:t>
            </a:r>
            <a:r>
              <a:rPr lang="en-US" sz="3200" b="1" kern="100">
                <a:latin typeface="Times New Roman" panose="02020603050405020304" pitchFamily="18" charset="0"/>
                <a:ea typeface="Calibri" panose="020F0502020204030204" pitchFamily="34" charset="0"/>
                <a:cs typeface="Times New Roman" panose="02020603050405020304" pitchFamily="18" charset="0"/>
              </a:rPr>
              <a:t>17/10/1989, Ban Bí thư Trung ương Ðảng khóa VI đã ra Chỉ thị số 381-CT/TW quyết định lấy ngày 22/12 - Ngày thành lập Quân đội nhân dân</a:t>
            </a:r>
            <a:r>
              <a:rPr lang="en-US" sz="3200" b="1" kern="100">
                <a:effectLst/>
                <a:latin typeface="Times New Roman" panose="02020603050405020304" pitchFamily="18" charset="0"/>
                <a:ea typeface="Calibri" panose="020F0502020204030204" pitchFamily="34" charset="0"/>
                <a:cs typeface="Times New Roman" panose="02020603050405020304" pitchFamily="18" charset="0"/>
              </a:rPr>
              <a:t> Việt Nam là Ngày hội Quốc phòng toàn dân. </a:t>
            </a:r>
            <a:endParaRPr lang="en-US" sz="3200"/>
          </a:p>
        </p:txBody>
      </p:sp>
    </p:spTree>
    <p:extLst>
      <p:ext uri="{BB962C8B-B14F-4D97-AF65-F5344CB8AC3E}">
        <p14:creationId xmlns:p14="http://schemas.microsoft.com/office/powerpoint/2010/main" val="624695412"/>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7B9DD22-F7A9-9160-6323-06897C7126D4}"/>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410340FD-D2C1-47AB-67C4-6EADDB22330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13A73DC0-907A-C547-F4DD-85634645BD3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8D9A7905-3031-C212-B78B-7AC567AEA59E}"/>
              </a:ext>
            </a:extLst>
          </p:cNvPr>
          <p:cNvSpPr/>
          <p:nvPr/>
        </p:nvSpPr>
        <p:spPr>
          <a:xfrm>
            <a:off x="2057400" y="285462"/>
            <a:ext cx="8356600" cy="523220"/>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i="1" kern="100">
                <a:effectLst/>
                <a:latin typeface="Times New Roman" panose="02020603050405020304" pitchFamily="18" charset="0"/>
                <a:ea typeface="Calibri" panose="020F0502020204030204" pitchFamily="34" charset="0"/>
                <a:cs typeface="Times New Roman" panose="02020603050405020304" pitchFamily="18" charset="0"/>
              </a:rPr>
              <a:t>2. Ý nghĩa của Ngày hội Quốc phòng toàn dân</a:t>
            </a:r>
            <a:endParaRPr lang="en-US" sz="28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1518734" y="1270964"/>
            <a:ext cx="9433932" cy="4524315"/>
          </a:xfrm>
          <a:prstGeom prst="rect">
            <a:avLst/>
          </a:prstGeom>
        </p:spPr>
        <p:txBody>
          <a:bodyPr wrap="square">
            <a:spAutoFit/>
          </a:bodyPr>
          <a:lstStyle/>
          <a:p>
            <a:pPr lvl="0" indent="457200" algn="just">
              <a:defRPr/>
            </a:pPr>
            <a:r>
              <a:rPr lang="en-US" b="1" i="1" kern="100" dirty="0">
                <a:latin typeface="Times New Roman" panose="02020603050405020304" pitchFamily="18" charset="0"/>
                <a:ea typeface="Calibri" panose="020F0502020204030204" pitchFamily="34" charset="0"/>
                <a:cs typeface="Times New Roman" panose="02020603050405020304" pitchFamily="18" charset="0"/>
              </a:rPr>
              <a:t>2.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Ý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i="1" kern="100" dirty="0" err="1">
                <a:latin typeface="Times New Roman" panose="02020603050405020304" pitchFamily="18" charset="0"/>
                <a:ea typeface="Calibri" panose="020F0502020204030204" pitchFamily="34" charset="0"/>
                <a:cs typeface="Times New Roman" panose="02020603050405020304" pitchFamily="18" charset="0"/>
              </a:rPr>
              <a:t>dân</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endParaRPr lang="en-US" b="1" kern="1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r>
              <a:rPr lang="en-US" b="1" kern="100" dirty="0" err="1">
                <a:latin typeface="Times New Roman" panose="02020603050405020304" pitchFamily="18" charset="0"/>
                <a:ea typeface="Calibri" panose="020F0502020204030204" pitchFamily="34" charset="0"/>
                <a:cs typeface="Times New Roman" panose="02020603050405020304" pitchFamily="18" charset="0"/>
              </a:rPr>
              <a:t>Lấy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22/12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thừa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giặc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giữ</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ta qua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lịch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sử</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trọng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tục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khẳng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cố</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làm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nòng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cốt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giữ</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tôn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ảnh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cao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Cụ</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nét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hóa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đại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en-US" b="1"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dịp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để</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sâu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rộng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giặc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giữ</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tộc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chất</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cao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Cụ</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giáo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dục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lòng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yêu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yêu</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nâng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cao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trách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nhiệm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nền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phòng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gắn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thế</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chắc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tăng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cường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sức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cổ</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chăm</a:t>
            </a:r>
            <a:r>
              <a:rPr lang="en-US" b="1" kern="100" dirty="0">
                <a:latin typeface="Times New Roman" panose="02020603050405020304" pitchFamily="18" charset="0"/>
                <a:ea typeface="Calibri" panose="020F0502020204030204" pitchFamily="34" charset="0"/>
                <a:cs typeface="Times New Roman" panose="02020603050405020304" pitchFamily="18" charset="0"/>
              </a:rPr>
              <a:t> lo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từng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địa</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b="1"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hùng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b="1" kern="100" dirty="0" err="1">
                <a:latin typeface="Times New Roman" panose="02020603050405020304" pitchFamily="18" charset="0"/>
                <a:ea typeface="Calibri" panose="020F0502020204030204" pitchFamily="34" charset="0"/>
                <a:cs typeface="Times New Roman" panose="02020603050405020304" pitchFamily="18" charset="0"/>
              </a:rPr>
              <a:t>mới</a:t>
            </a:r>
            <a:r>
              <a:rPr lang="en-US" b="1" kern="100" dirty="0">
                <a:latin typeface="Times New Roman" panose="02020603050405020304" pitchFamily="18" charset="0"/>
                <a:ea typeface="Calibri" panose="020F0502020204030204" pitchFamily="34" charset="0"/>
                <a:cs typeface="Times New Roman" panose="02020603050405020304" pitchFamily="18" charset="0"/>
              </a:rPr>
              <a:t>.</a:t>
            </a:r>
          </a:p>
          <a:p>
            <a:pPr lvl="0">
              <a:defRPr/>
            </a:pPr>
            <a:endParaRPr lang="vi-VN" b="1" dirty="0"/>
          </a:p>
        </p:txBody>
      </p:sp>
    </p:spTree>
    <p:extLst>
      <p:ext uri="{BB962C8B-B14F-4D97-AF65-F5344CB8AC3E}">
        <p14:creationId xmlns:p14="http://schemas.microsoft.com/office/powerpoint/2010/main" val="62723301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2101602"/>
            <a:ext cx="2223082" cy="1631216"/>
          </a:xfrm>
          <a:prstGeom prst="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000" b="1" dirty="0">
                <a:solidFill>
                  <a:srgbClr val="FF0000"/>
                </a:solidFill>
              </a:rPr>
              <a:t>22/12/1944</a:t>
            </a:r>
          </a:p>
          <a:p>
            <a:pPr algn="ctr"/>
            <a:r>
              <a:rPr lang="en-US" sz="2000" b="1" dirty="0" err="1">
                <a:solidFill>
                  <a:srgbClr val="FF0000"/>
                </a:solidFill>
              </a:rPr>
              <a:t>Đội</a:t>
            </a:r>
            <a:r>
              <a:rPr lang="en-US" sz="2000" b="1" dirty="0">
                <a:solidFill>
                  <a:srgbClr val="FF0000"/>
                </a:solidFill>
              </a:rPr>
              <a:t> </a:t>
            </a:r>
            <a:r>
              <a:rPr lang="en-US" sz="2000" b="1" dirty="0" err="1">
                <a:solidFill>
                  <a:srgbClr val="FF0000"/>
                </a:solidFill>
              </a:rPr>
              <a:t>Việt</a:t>
            </a:r>
            <a:r>
              <a:rPr lang="en-US" sz="2000" b="1" dirty="0">
                <a:solidFill>
                  <a:srgbClr val="FF0000"/>
                </a:solidFill>
              </a:rPr>
              <a:t> Nam </a:t>
            </a:r>
            <a:r>
              <a:rPr lang="en-US" sz="2000" b="1" dirty="0" err="1">
                <a:solidFill>
                  <a:srgbClr val="FF0000"/>
                </a:solidFill>
              </a:rPr>
              <a:t>tuyên</a:t>
            </a:r>
            <a:r>
              <a:rPr lang="en-US" sz="2000" b="1" dirty="0">
                <a:solidFill>
                  <a:srgbClr val="FF0000"/>
                </a:solidFill>
              </a:rPr>
              <a:t> </a:t>
            </a:r>
            <a:r>
              <a:rPr lang="en-US" sz="2000" b="1" dirty="0" err="1">
                <a:solidFill>
                  <a:srgbClr val="FF0000"/>
                </a:solidFill>
              </a:rPr>
              <a:t>truyền</a:t>
            </a:r>
            <a:r>
              <a:rPr lang="en-US" sz="2000" b="1" dirty="0">
                <a:solidFill>
                  <a:srgbClr val="FF0000"/>
                </a:solidFill>
              </a:rPr>
              <a:t> </a:t>
            </a:r>
            <a:r>
              <a:rPr lang="en-US" sz="2000" b="1" dirty="0" err="1">
                <a:solidFill>
                  <a:srgbClr val="FF0000"/>
                </a:solidFill>
              </a:rPr>
              <a:t>giải</a:t>
            </a:r>
            <a:r>
              <a:rPr lang="en-US" sz="2000" b="1" dirty="0">
                <a:solidFill>
                  <a:srgbClr val="FF0000"/>
                </a:solidFill>
              </a:rPr>
              <a:t> </a:t>
            </a:r>
            <a:r>
              <a:rPr lang="en-US" sz="2000" b="1" dirty="0" err="1">
                <a:solidFill>
                  <a:srgbClr val="FF0000"/>
                </a:solidFill>
              </a:rPr>
              <a:t>phong</a:t>
            </a:r>
            <a:r>
              <a:rPr lang="en-US" sz="2000" b="1" dirty="0">
                <a:solidFill>
                  <a:srgbClr val="FF0000"/>
                </a:solidFill>
              </a:rPr>
              <a:t> </a:t>
            </a:r>
            <a:r>
              <a:rPr lang="en-US" sz="2000" b="1" dirty="0" err="1">
                <a:solidFill>
                  <a:srgbClr val="FF0000"/>
                </a:solidFill>
              </a:rPr>
              <a:t>quân</a:t>
            </a:r>
            <a:r>
              <a:rPr lang="en-US" sz="2000" b="1" dirty="0">
                <a:solidFill>
                  <a:srgbClr val="FF0000"/>
                </a:solidFill>
              </a:rPr>
              <a:t> </a:t>
            </a:r>
            <a:r>
              <a:rPr lang="en-US" sz="2000" b="1" dirty="0" err="1">
                <a:solidFill>
                  <a:srgbClr val="FF0000"/>
                </a:solidFill>
              </a:rPr>
              <a:t>ra</a:t>
            </a:r>
            <a:r>
              <a:rPr lang="en-US" sz="2000" b="1" dirty="0">
                <a:solidFill>
                  <a:srgbClr val="FF0000"/>
                </a:solidFill>
              </a:rPr>
              <a:t> </a:t>
            </a:r>
            <a:r>
              <a:rPr lang="en-US" sz="2000" b="1" dirty="0" err="1">
                <a:solidFill>
                  <a:srgbClr val="FF0000"/>
                </a:solidFill>
              </a:rPr>
              <a:t>đời</a:t>
            </a:r>
            <a:endParaRPr lang="vi-VN" sz="2000" dirty="0">
              <a:solidFill>
                <a:srgbClr val="0070C0"/>
              </a:solidFill>
            </a:endParaRPr>
          </a:p>
          <a:p>
            <a:pPr algn="ctr">
              <a:spcAft>
                <a:spcPts val="0"/>
              </a:spcAft>
            </a:pPr>
            <a:endParaRPr lang="vi-VN" sz="2000" dirty="0"/>
          </a:p>
        </p:txBody>
      </p:sp>
      <p:sp>
        <p:nvSpPr>
          <p:cNvPr id="2" name="Rectangle 1"/>
          <p:cNvSpPr/>
          <p:nvPr/>
        </p:nvSpPr>
        <p:spPr>
          <a:xfrm>
            <a:off x="2964110" y="465632"/>
            <a:ext cx="8694234" cy="4708981"/>
          </a:xfrm>
          <a:prstGeom prst="rect">
            <a:avLst/>
          </a:prstGeom>
        </p:spPr>
        <p:txBody>
          <a:bodyPr wrap="square">
            <a:spAutoFit/>
          </a:bodyPr>
          <a:lstStyle/>
          <a:p>
            <a:pPr lvl="0" algn="just">
              <a:defRPr/>
            </a:pP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Xuất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yêu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cầu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giai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đòi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đặt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dưới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lãnh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đạo</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tiền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hùng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cùng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mục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tiêu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đuổi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nhật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lật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đổ</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phong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a:t>
            </a:r>
          </a:p>
          <a:p>
            <a:pPr lvl="0" algn="just">
              <a:defRPr/>
            </a:pP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thị</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tịch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Minh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ương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22/12/1944,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tại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smtClean="0">
                <a:latin typeface="Times New Roman" panose="02020603050405020304" pitchFamily="18" charset="0"/>
                <a:ea typeface="Calibri" panose="020F0502020204030204" pitchFamily="34" charset="0"/>
                <a:cs typeface="Times New Roman" panose="02020603050405020304" pitchFamily="18" charset="0"/>
              </a:rPr>
              <a:t>Nguyên</a:t>
            </a:r>
            <a:r>
              <a:rPr lang="en-US" sz="2000" kern="1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Bình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tỉnh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Cao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Bằng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tiền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thị</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Lãnh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tụ</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Minh.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thị</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ghi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rõ</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ĐỘI VIỆT NAM TUYÊN TRUYỀN GIẢI PHÓNG QUÂN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trọng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hơn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Nó</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anh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mong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chóng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em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khác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Tuy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lúc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mô</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nó</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còn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nhỏ</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nhưng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tiền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nó</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rất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vẻ</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vang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Nó</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khởi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nó</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suốt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khắp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đất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Võ</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Nguyên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Giáp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ương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Lãnh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tụ</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Minh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ủy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nhiệm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lãnh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đạo</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bố</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gồm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34 </a:t>
            </a:r>
            <a:r>
              <a:rPr lang="en-US" sz="2000" kern="100" dirty="0" err="1" smtClean="0">
                <a:latin typeface="Times New Roman" panose="02020603050405020304" pitchFamily="18" charset="0"/>
                <a:ea typeface="Calibri" panose="020F0502020204030204" pitchFamily="34" charset="0"/>
                <a:cs typeface="Times New Roman" panose="02020603050405020304" pitchFamily="18" charset="0"/>
              </a:rPr>
              <a:t>người</a:t>
            </a:r>
            <a:r>
              <a:rPr lang="en-US" sz="2000" kern="1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000" dirty="0"/>
          </a:p>
        </p:txBody>
      </p:sp>
    </p:spTree>
    <p:extLst>
      <p:ext uri="{BB962C8B-B14F-4D97-AF65-F5344CB8AC3E}">
        <p14:creationId xmlns:p14="http://schemas.microsoft.com/office/powerpoint/2010/main" val="1700164803"/>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A933B26-5C52-9052-3AC8-EDFC857962A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xmlns="" id="{2B2E09A4-2133-C81D-D7B8-200CB4FDDDB1}"/>
              </a:ext>
            </a:extLst>
          </p:cNvPr>
          <p:cNvSpPr txBox="1"/>
          <p:nvPr/>
        </p:nvSpPr>
        <p:spPr>
          <a:xfrm>
            <a:off x="247649" y="2890391"/>
            <a:ext cx="2997355"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dirty="0" err="1">
                <a:latin typeface="Times New Roman" panose="02020603050405020304" pitchFamily="18" charset="0"/>
                <a:ea typeface="Calibri" panose="020F0502020204030204" pitchFamily="34" charset="0"/>
              </a:rPr>
              <a:t>Trận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đánh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a:t>
            </a:r>
            <a:r>
              <a:rPr lang="en-US" sz="2400" b="1" dirty="0" err="1">
                <a:effectLst/>
                <a:latin typeface="Times New Roman" panose="02020603050405020304" pitchFamily="18" charset="0"/>
                <a:ea typeface="Calibri" panose="020F0502020204030204" pitchFamily="34" charset="0"/>
              </a:rPr>
              <a:t>ồn</a:t>
            </a:r>
            <a:r>
              <a:rPr lang="en-US" sz="2400" b="1" dirty="0">
                <a:effectLst/>
                <a:latin typeface="Times New Roman" panose="02020603050405020304" pitchFamily="18" charset="0"/>
                <a:ea typeface="Calibri" panose="020F0502020204030204" pitchFamily="34" charset="0"/>
              </a:rPr>
              <a:t> </a:t>
            </a:r>
          </a:p>
          <a:p>
            <a:pPr algn="just"/>
            <a:r>
              <a:rPr lang="en-US" sz="2400" b="1" dirty="0" err="1">
                <a:effectLst/>
                <a:latin typeface="Times New Roman" panose="02020603050405020304" pitchFamily="18" charset="0"/>
                <a:ea typeface="Calibri" panose="020F0502020204030204" pitchFamily="34" charset="0"/>
              </a:rPr>
              <a:t>Phai</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Khắt</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Nà</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Ngần</a:t>
            </a:r>
            <a:r>
              <a:rPr lang="en-US" sz="2400" b="1" dirty="0">
                <a:effectLst/>
                <a:latin typeface="Times New Roman" panose="02020603050405020304" pitchFamily="18" charset="0"/>
                <a:ea typeface="Calibri" panose="020F0502020204030204" pitchFamily="34" charset="0"/>
              </a:rPr>
              <a:t> </a:t>
            </a:r>
            <a:endParaRPr lang="en-US" sz="2400" b="1" dirty="0"/>
          </a:p>
        </p:txBody>
      </p:sp>
      <p:sp>
        <p:nvSpPr>
          <p:cNvPr id="2" name="Rectangle 1"/>
          <p:cNvSpPr/>
          <p:nvPr/>
        </p:nvSpPr>
        <p:spPr>
          <a:xfrm>
            <a:off x="3757961" y="674399"/>
            <a:ext cx="7928517" cy="5262979"/>
          </a:xfrm>
          <a:prstGeom prst="rect">
            <a:avLst/>
          </a:prstGeom>
        </p:spPr>
        <p:txBody>
          <a:bodyPr wrap="square">
            <a:spAutoFit/>
          </a:bodyPr>
          <a:lstStyle/>
          <a:p>
            <a:pPr algn="just"/>
            <a:r>
              <a:rPr lang="en-US" sz="2400" b="1" dirty="0">
                <a:latin typeface="Times New Roman" panose="02020603050405020304" pitchFamily="18" charset="0"/>
                <a:ea typeface="Calibri" panose="020F0502020204030204" pitchFamily="34" charset="0"/>
              </a:rPr>
              <a:t>Theo </a:t>
            </a:r>
            <a:r>
              <a:rPr lang="en-US" sz="2400" b="1" dirty="0" err="1">
                <a:latin typeface="Times New Roman" panose="02020603050405020304" pitchFamily="18" charset="0"/>
                <a:ea typeface="Calibri" panose="020F0502020204030204" pitchFamily="34" charset="0"/>
              </a:rPr>
              <a:t>Chỉ</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thị</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Hồ</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Chí</a:t>
            </a:r>
            <a:r>
              <a:rPr lang="en-US" sz="2400" b="1" dirty="0">
                <a:latin typeface="Times New Roman" panose="02020603050405020304" pitchFamily="18" charset="0"/>
                <a:ea typeface="Calibri" panose="020F0502020204030204" pitchFamily="34" charset="0"/>
              </a:rPr>
              <a:t> Minh, sang 1 </a:t>
            </a:r>
            <a:r>
              <a:rPr lang="en-US" sz="2400" b="1" dirty="0" err="1">
                <a:latin typeface="Times New Roman" panose="02020603050405020304" pitchFamily="18" charset="0"/>
                <a:ea typeface="Calibri" panose="020F0502020204030204" pitchFamily="34" charset="0"/>
              </a:rPr>
              <a:t>tháng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thành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lập</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phải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có</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hành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động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cách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mạng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trận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đầu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nhất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định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phải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thắng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Ngay</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sau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ngày</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thành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lập</a:t>
            </a:r>
            <a:r>
              <a:rPr lang="en-US" sz="2400" b="1" dirty="0">
                <a:latin typeface="Times New Roman" panose="02020603050405020304" pitchFamily="18" charset="0"/>
                <a:ea typeface="Calibri" panose="020F0502020204030204" pitchFamily="34" charset="0"/>
              </a:rPr>
              <a:t> 3 </a:t>
            </a:r>
            <a:r>
              <a:rPr lang="en-US" sz="2400" b="1" dirty="0" err="1">
                <a:latin typeface="Times New Roman" panose="02020603050405020304" pitchFamily="18" charset="0"/>
                <a:ea typeface="Calibri" panose="020F0502020204030204" pitchFamily="34" charset="0"/>
              </a:rPr>
              <a:t>ngày</a:t>
            </a:r>
            <a:r>
              <a:rPr lang="en-US" sz="2400" b="1" dirty="0">
                <a:latin typeface="Times New Roman" panose="02020603050405020304" pitchFamily="18" charset="0"/>
                <a:ea typeface="Calibri" panose="020F0502020204030204" pitchFamily="34" charset="0"/>
              </a:rPr>
              <a:t>, 17 </a:t>
            </a:r>
            <a:r>
              <a:rPr lang="en-US" sz="2400" b="1" dirty="0" err="1">
                <a:latin typeface="Times New Roman" panose="02020603050405020304" pitchFamily="18" charset="0"/>
                <a:ea typeface="Calibri" panose="020F0502020204030204" pitchFamily="34" charset="0"/>
              </a:rPr>
              <a:t>giờ</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ngày</a:t>
            </a:r>
            <a:r>
              <a:rPr lang="en-US" sz="2400" b="1" dirty="0">
                <a:latin typeface="Times New Roman" panose="02020603050405020304" pitchFamily="18" charset="0"/>
                <a:ea typeface="Calibri" panose="020F0502020204030204" pitchFamily="34" charset="0"/>
              </a:rPr>
              <a:t> 25/12/1944, </a:t>
            </a:r>
            <a:r>
              <a:rPr lang="en-US" sz="2400" b="1" dirty="0" err="1">
                <a:latin typeface="Times New Roman" panose="02020603050405020304" pitchFamily="18" charset="0"/>
                <a:ea typeface="Calibri" panose="020F0502020204030204" pitchFamily="34" charset="0"/>
              </a:rPr>
              <a:t>Đội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Việt</a:t>
            </a:r>
            <a:r>
              <a:rPr lang="en-US" sz="2400" b="1" dirty="0">
                <a:latin typeface="Times New Roman" panose="02020603050405020304" pitchFamily="18" charset="0"/>
                <a:ea typeface="Calibri" panose="020F0502020204030204" pitchFamily="34" charset="0"/>
              </a:rPr>
              <a:t> Nam </a:t>
            </a:r>
            <a:r>
              <a:rPr lang="en-US" sz="2400" b="1" dirty="0" err="1">
                <a:latin typeface="Times New Roman" panose="02020603050405020304" pitchFamily="18" charset="0"/>
                <a:ea typeface="Calibri" panose="020F0502020204030204" pitchFamily="34" charset="0"/>
              </a:rPr>
              <a:t>tuyên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truyền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giải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phóng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quân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đã</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mưu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trí</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táo</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bạo</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bất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ngờ</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đột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nhập</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vào</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đồn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Phai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Khắt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và</a:t>
            </a:r>
            <a:r>
              <a:rPr lang="en-US" sz="2400" b="1" dirty="0">
                <a:latin typeface="Times New Roman" panose="02020603050405020304" pitchFamily="18" charset="0"/>
                <a:ea typeface="Calibri" panose="020F0502020204030204" pitchFamily="34" charset="0"/>
              </a:rPr>
              <a:t> 07 </a:t>
            </a:r>
            <a:r>
              <a:rPr lang="en-US" sz="2400" b="1" dirty="0" err="1">
                <a:latin typeface="Times New Roman" panose="02020603050405020304" pitchFamily="18" charset="0"/>
                <a:ea typeface="Calibri" panose="020F0502020204030204" pitchFamily="34" charset="0"/>
              </a:rPr>
              <a:t>giờ</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sáng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hôm</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sau</a:t>
            </a:r>
            <a:r>
              <a:rPr lang="en-US" sz="2400" b="1" dirty="0">
                <a:latin typeface="Times New Roman" panose="02020603050405020304" pitchFamily="18" charset="0"/>
                <a:ea typeface="Calibri" panose="020F0502020204030204" pitchFamily="34" charset="0"/>
              </a:rPr>
              <a:t> (26/12) </a:t>
            </a:r>
            <a:r>
              <a:rPr lang="en-US" sz="2400" b="1" dirty="0" err="1">
                <a:latin typeface="Times New Roman" panose="02020603050405020304" pitchFamily="18" charset="0"/>
                <a:ea typeface="Calibri" panose="020F0502020204030204" pitchFamily="34" charset="0"/>
              </a:rPr>
              <a:t>lại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đột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nhập</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đồn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Nà</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Ngần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đều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đóng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tại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châu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Nguyên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Bình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tỉnh</a:t>
            </a:r>
            <a:r>
              <a:rPr lang="en-US" sz="2400" b="1" dirty="0">
                <a:latin typeface="Times New Roman" panose="02020603050405020304" pitchFamily="18" charset="0"/>
                <a:ea typeface="Calibri" panose="020F0502020204030204" pitchFamily="34" charset="0"/>
              </a:rPr>
              <a:t> Cao </a:t>
            </a:r>
            <a:r>
              <a:rPr lang="en-US" sz="2400" b="1" dirty="0" err="1">
                <a:latin typeface="Times New Roman" panose="02020603050405020304" pitchFamily="18" charset="0"/>
                <a:ea typeface="Calibri" panose="020F0502020204030204" pitchFamily="34" charset="0"/>
              </a:rPr>
              <a:t>Bằng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tiêu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diệt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hai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tên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đồn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trưởng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bắt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sống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toàn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bộ</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binh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lính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địch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thu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vũ</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khí</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quân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trang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quân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dụng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Chiến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thắng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Phai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Khắt</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Nà</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Ngần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mở</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đầu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cho</a:t>
            </a:r>
            <a:r>
              <a:rPr lang="en-US" sz="2400" b="1"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truyền</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thống</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đánh</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thắng</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trân</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đầu</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và</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truyền</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thống</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quyết</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chiến</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quyết</a:t>
            </a:r>
            <a:r>
              <a:rPr lang="en-US" sz="2400" b="1" u="sng" dirty="0">
                <a:latin typeface="Times New Roman" panose="02020603050405020304" pitchFamily="18" charset="0"/>
                <a:ea typeface="Calibri" panose="020F0502020204030204" pitchFamily="34" charset="0"/>
              </a:rPr>
              <a:t> </a:t>
            </a:r>
            <a:r>
              <a:rPr lang="en-US" sz="2400" b="1" u="sng" dirty="0" err="1">
                <a:latin typeface="Times New Roman" panose="02020603050405020304" pitchFamily="18" charset="0"/>
                <a:ea typeface="Calibri" panose="020F0502020204030204" pitchFamily="34" charset="0"/>
              </a:rPr>
              <a:t>thắng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của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Quân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đội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nhân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dân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Việt</a:t>
            </a:r>
            <a:r>
              <a:rPr lang="en-US" sz="2400" b="1" dirty="0">
                <a:latin typeface="Times New Roman" panose="02020603050405020304" pitchFamily="18" charset="0"/>
                <a:ea typeface="Calibri" panose="020F0502020204030204" pitchFamily="34" charset="0"/>
              </a:rPr>
              <a:t> Nam.</a:t>
            </a:r>
          </a:p>
          <a:p>
            <a:pPr algn="just"/>
            <a:r>
              <a:rPr lang="en-US" sz="2400" b="1" dirty="0" err="1">
                <a:latin typeface="Times New Roman" panose="02020603050405020304" pitchFamily="18" charset="0"/>
              </a:rPr>
              <a:t>Với</a:t>
            </a:r>
            <a:r>
              <a:rPr lang="en-US" sz="2400" b="1" dirty="0">
                <a:latin typeface="Times New Roman" panose="02020603050405020304" pitchFamily="18" charset="0"/>
              </a:rPr>
              <a:t> </a:t>
            </a:r>
            <a:r>
              <a:rPr lang="en-US" sz="2400" b="1" dirty="0" err="1">
                <a:latin typeface="Times New Roman" panose="02020603050405020304" pitchFamily="18" charset="0"/>
              </a:rPr>
              <a:t>chiến</a:t>
            </a:r>
            <a:r>
              <a:rPr lang="en-US" sz="2400" b="1" dirty="0">
                <a:latin typeface="Times New Roman" panose="02020603050405020304" pitchFamily="18" charset="0"/>
              </a:rPr>
              <a:t> </a:t>
            </a:r>
            <a:r>
              <a:rPr lang="en-US" sz="2400" b="1" dirty="0" err="1">
                <a:latin typeface="Times New Roman" panose="02020603050405020304" pitchFamily="18" charset="0"/>
              </a:rPr>
              <a:t>thắng</a:t>
            </a:r>
            <a:r>
              <a:rPr lang="en-US" sz="2400" b="1" dirty="0">
                <a:latin typeface="Times New Roman" panose="02020603050405020304" pitchFamily="18" charset="0"/>
              </a:rPr>
              <a:t> 2 </a:t>
            </a:r>
            <a:r>
              <a:rPr lang="en-US" sz="2400" b="1" dirty="0" err="1">
                <a:latin typeface="Times New Roman" panose="02020603050405020304" pitchFamily="18" charset="0"/>
              </a:rPr>
              <a:t>trận</a:t>
            </a:r>
            <a:r>
              <a:rPr lang="en-US" sz="2400" b="1" dirty="0">
                <a:latin typeface="Times New Roman" panose="02020603050405020304" pitchFamily="18" charset="0"/>
              </a:rPr>
              <a:t> </a:t>
            </a:r>
            <a:r>
              <a:rPr lang="en-US" sz="2400" b="1" dirty="0" err="1">
                <a:latin typeface="Times New Roman" panose="02020603050405020304" pitchFamily="18" charset="0"/>
              </a:rPr>
              <a:t>đầu</a:t>
            </a:r>
            <a:r>
              <a:rPr lang="en-US" sz="2400" b="1" dirty="0">
                <a:latin typeface="Times New Roman" panose="02020603050405020304" pitchFamily="18" charset="0"/>
              </a:rPr>
              <a:t> </a:t>
            </a:r>
            <a:r>
              <a:rPr lang="en-US" sz="2400" b="1" dirty="0" err="1">
                <a:latin typeface="Times New Roman" panose="02020603050405020304" pitchFamily="18" charset="0"/>
              </a:rPr>
              <a:t>đã</a:t>
            </a:r>
            <a:r>
              <a:rPr lang="en-US" sz="2400" b="1" dirty="0">
                <a:latin typeface="Times New Roman" panose="02020603050405020304" pitchFamily="18" charset="0"/>
              </a:rPr>
              <a:t> </a:t>
            </a:r>
            <a:r>
              <a:rPr lang="en-US" sz="2400" b="1" dirty="0" err="1">
                <a:latin typeface="Times New Roman" panose="02020603050405020304" pitchFamily="18" charset="0"/>
              </a:rPr>
              <a:t>góp</a:t>
            </a:r>
            <a:r>
              <a:rPr lang="en-US" sz="2400" b="1" dirty="0">
                <a:latin typeface="Times New Roman" panose="02020603050405020304" pitchFamily="18" charset="0"/>
              </a:rPr>
              <a:t> </a:t>
            </a:r>
            <a:r>
              <a:rPr lang="en-US" sz="2400" b="1" dirty="0" err="1">
                <a:latin typeface="Times New Roman" panose="02020603050405020304" pitchFamily="18" charset="0"/>
              </a:rPr>
              <a:t>phần</a:t>
            </a:r>
            <a:r>
              <a:rPr lang="en-US" sz="2400" b="1" dirty="0">
                <a:latin typeface="Times New Roman" panose="02020603050405020304" pitchFamily="18" charset="0"/>
              </a:rPr>
              <a:t> </a:t>
            </a:r>
            <a:r>
              <a:rPr lang="en-US" sz="2400" b="1" dirty="0" err="1">
                <a:latin typeface="Times New Roman" panose="02020603050405020304" pitchFamily="18" charset="0"/>
              </a:rPr>
              <a:t>cổ</a:t>
            </a:r>
            <a:r>
              <a:rPr lang="en-US" sz="2400" b="1" dirty="0">
                <a:latin typeface="Times New Roman" panose="02020603050405020304" pitchFamily="18" charset="0"/>
              </a:rPr>
              <a:t> </a:t>
            </a:r>
            <a:r>
              <a:rPr lang="en-US" sz="2400" b="1" dirty="0" err="1">
                <a:latin typeface="Times New Roman" panose="02020603050405020304" pitchFamily="18" charset="0"/>
              </a:rPr>
              <a:t>vũ</a:t>
            </a:r>
            <a:r>
              <a:rPr lang="en-US" sz="2400" b="1" dirty="0">
                <a:latin typeface="Times New Roman" panose="02020603050405020304" pitchFamily="18" charset="0"/>
              </a:rPr>
              <a:t> </a:t>
            </a:r>
            <a:r>
              <a:rPr lang="en-US" sz="2400" b="1" dirty="0" err="1">
                <a:latin typeface="Times New Roman" panose="02020603050405020304" pitchFamily="18" charset="0"/>
              </a:rPr>
              <a:t>khích</a:t>
            </a:r>
            <a:r>
              <a:rPr lang="en-US" sz="2400" b="1" dirty="0">
                <a:latin typeface="Times New Roman" panose="02020603050405020304" pitchFamily="18" charset="0"/>
              </a:rPr>
              <a:t> </a:t>
            </a:r>
            <a:r>
              <a:rPr lang="en-US" sz="2400" b="1" dirty="0" err="1">
                <a:latin typeface="Times New Roman" panose="02020603050405020304" pitchFamily="18" charset="0"/>
              </a:rPr>
              <a:t>lệ</a:t>
            </a:r>
            <a:r>
              <a:rPr lang="en-US" sz="2400" b="1" dirty="0">
                <a:latin typeface="Times New Roman" panose="02020603050405020304" pitchFamily="18" charset="0"/>
              </a:rPr>
              <a:t> to </a:t>
            </a:r>
            <a:r>
              <a:rPr lang="en-US" sz="2400" b="1" dirty="0" err="1">
                <a:latin typeface="Times New Roman" panose="02020603050405020304" pitchFamily="18" charset="0"/>
              </a:rPr>
              <a:t>lớn</a:t>
            </a:r>
            <a:r>
              <a:rPr lang="en-US" sz="2400" b="1" dirty="0">
                <a:latin typeface="Times New Roman" panose="02020603050405020304" pitchFamily="18" charset="0"/>
              </a:rPr>
              <a:t> </a:t>
            </a:r>
            <a:r>
              <a:rPr lang="en-US" sz="2400" b="1" dirty="0" err="1">
                <a:latin typeface="Times New Roman" panose="02020603050405020304" pitchFamily="18" charset="0"/>
              </a:rPr>
              <a:t>đến</a:t>
            </a:r>
            <a:r>
              <a:rPr lang="en-US" sz="2400" b="1" dirty="0">
                <a:latin typeface="Times New Roman" panose="02020603050405020304" pitchFamily="18" charset="0"/>
              </a:rPr>
              <a:t> </a:t>
            </a:r>
            <a:r>
              <a:rPr lang="en-US" sz="2400" b="1" dirty="0" err="1">
                <a:latin typeface="Times New Roman" panose="02020603050405020304" pitchFamily="18" charset="0"/>
              </a:rPr>
              <a:t>cán</a:t>
            </a:r>
            <a:r>
              <a:rPr lang="en-US" sz="2400" b="1" dirty="0">
                <a:latin typeface="Times New Roman" panose="02020603050405020304" pitchFamily="18" charset="0"/>
              </a:rPr>
              <a:t> </a:t>
            </a:r>
            <a:r>
              <a:rPr lang="en-US" sz="2400" b="1" dirty="0" err="1">
                <a:latin typeface="Times New Roman" panose="02020603050405020304" pitchFamily="18" charset="0"/>
              </a:rPr>
              <a:t>bộ</a:t>
            </a:r>
            <a:r>
              <a:rPr lang="en-US" sz="2400" b="1" dirty="0">
                <a:latin typeface="Times New Roman" panose="02020603050405020304" pitchFamily="18" charset="0"/>
              </a:rPr>
              <a:t>, </a:t>
            </a:r>
            <a:r>
              <a:rPr lang="en-US" sz="2400" b="1" dirty="0" err="1">
                <a:latin typeface="Times New Roman" panose="02020603050405020304" pitchFamily="18" charset="0"/>
              </a:rPr>
              <a:t>chiến</a:t>
            </a:r>
            <a:r>
              <a:rPr lang="en-US" sz="2400" b="1" dirty="0">
                <a:latin typeface="Times New Roman" panose="02020603050405020304" pitchFamily="18" charset="0"/>
              </a:rPr>
              <a:t> </a:t>
            </a:r>
            <a:r>
              <a:rPr lang="en-US" sz="2400" b="1" dirty="0" err="1">
                <a:latin typeface="Times New Roman" panose="02020603050405020304" pitchFamily="18" charset="0"/>
              </a:rPr>
              <a:t>sĩ</a:t>
            </a:r>
            <a:r>
              <a:rPr lang="en-US" sz="2400" b="1" dirty="0">
                <a:latin typeface="Times New Roman" panose="02020603050405020304" pitchFamily="18" charset="0"/>
              </a:rPr>
              <a:t> </a:t>
            </a:r>
            <a:r>
              <a:rPr lang="en-US" sz="2400" b="1" dirty="0" err="1">
                <a:latin typeface="Times New Roman" panose="02020603050405020304" pitchFamily="18" charset="0"/>
              </a:rPr>
              <a:t>và</a:t>
            </a:r>
            <a:r>
              <a:rPr lang="en-US" sz="2400" b="1" dirty="0">
                <a:latin typeface="Times New Roman" panose="02020603050405020304" pitchFamily="18" charset="0"/>
              </a:rPr>
              <a:t> </a:t>
            </a:r>
            <a:r>
              <a:rPr lang="en-US" sz="2400" b="1" dirty="0" err="1">
                <a:latin typeface="Times New Roman" panose="02020603050405020304" pitchFamily="18" charset="0"/>
              </a:rPr>
              <a:t>nhân</a:t>
            </a:r>
            <a:r>
              <a:rPr lang="en-US" sz="2400" b="1" dirty="0">
                <a:latin typeface="Times New Roman" panose="02020603050405020304" pitchFamily="18" charset="0"/>
              </a:rPr>
              <a:t> </a:t>
            </a:r>
            <a:r>
              <a:rPr lang="en-US" sz="2400" b="1" dirty="0" err="1">
                <a:latin typeface="Times New Roman" panose="02020603050405020304" pitchFamily="18" charset="0"/>
              </a:rPr>
              <a:t>dân</a:t>
            </a:r>
            <a:r>
              <a:rPr lang="en-US" sz="2400" b="1" dirty="0">
                <a:latin typeface="Times New Roman" panose="02020603050405020304" pitchFamily="18" charset="0"/>
              </a:rPr>
              <a:t> ta, </a:t>
            </a:r>
            <a:r>
              <a:rPr lang="en-US" sz="2400" b="1" dirty="0" err="1">
                <a:latin typeface="Times New Roman" panose="02020603050405020304" pitchFamily="18" charset="0"/>
              </a:rPr>
              <a:t>đồng</a:t>
            </a:r>
            <a:r>
              <a:rPr lang="en-US" sz="2400" b="1" dirty="0">
                <a:latin typeface="Times New Roman" panose="02020603050405020304" pitchFamily="18" charset="0"/>
              </a:rPr>
              <a:t> </a:t>
            </a:r>
            <a:r>
              <a:rPr lang="en-US" sz="2400" b="1" dirty="0" err="1">
                <a:latin typeface="Times New Roman" panose="02020603050405020304" pitchFamily="18" charset="0"/>
              </a:rPr>
              <a:t>thời</a:t>
            </a:r>
            <a:r>
              <a:rPr lang="en-US" sz="2400" b="1" dirty="0">
                <a:latin typeface="Times New Roman" panose="02020603050405020304" pitchFamily="18" charset="0"/>
              </a:rPr>
              <a:t> </a:t>
            </a:r>
            <a:r>
              <a:rPr lang="en-US" sz="2400" b="1" dirty="0" err="1">
                <a:latin typeface="Times New Roman" panose="02020603050405020304" pitchFamily="18" charset="0"/>
              </a:rPr>
              <a:t>là</a:t>
            </a:r>
            <a:r>
              <a:rPr lang="en-US" sz="2400" b="1" dirty="0">
                <a:latin typeface="Times New Roman" panose="02020603050405020304" pitchFamily="18" charset="0"/>
              </a:rPr>
              <a:t> </a:t>
            </a:r>
            <a:r>
              <a:rPr lang="en-US" sz="2400" b="1" dirty="0" err="1">
                <a:latin typeface="Times New Roman" panose="02020603050405020304" pitchFamily="18" charset="0"/>
              </a:rPr>
              <a:t>tiền</a:t>
            </a:r>
            <a:r>
              <a:rPr lang="en-US" sz="2400" b="1" dirty="0">
                <a:latin typeface="Times New Roman" panose="02020603050405020304" pitchFamily="18" charset="0"/>
              </a:rPr>
              <a:t> </a:t>
            </a:r>
            <a:r>
              <a:rPr lang="en-US" sz="2400" b="1" dirty="0" err="1">
                <a:latin typeface="Times New Roman" panose="02020603050405020304" pitchFamily="18" charset="0"/>
              </a:rPr>
              <a:t>đề</a:t>
            </a:r>
            <a:r>
              <a:rPr lang="en-US" sz="2400" b="1" dirty="0">
                <a:latin typeface="Times New Roman" panose="02020603050405020304" pitchFamily="18" charset="0"/>
              </a:rPr>
              <a:t> </a:t>
            </a:r>
            <a:r>
              <a:rPr lang="en-US" sz="2400" b="1" dirty="0" err="1">
                <a:latin typeface="Times New Roman" panose="02020603050405020304" pitchFamily="18" charset="0"/>
              </a:rPr>
              <a:t>gây</a:t>
            </a:r>
            <a:r>
              <a:rPr lang="en-US" sz="2400" b="1" dirty="0">
                <a:latin typeface="Times New Roman" panose="02020603050405020304" pitchFamily="18" charset="0"/>
              </a:rPr>
              <a:t> </a:t>
            </a:r>
            <a:r>
              <a:rPr lang="en-US" sz="2400" b="1" dirty="0" err="1">
                <a:latin typeface="Times New Roman" panose="02020603050405020304" pitchFamily="18" charset="0"/>
              </a:rPr>
              <a:t>tiếng</a:t>
            </a:r>
            <a:r>
              <a:rPr lang="en-US" sz="2400" b="1" dirty="0">
                <a:latin typeface="Times New Roman" panose="02020603050405020304" pitchFamily="18" charset="0"/>
              </a:rPr>
              <a:t> </a:t>
            </a:r>
            <a:r>
              <a:rPr lang="en-US" sz="2400" b="1" dirty="0" err="1">
                <a:latin typeface="Times New Roman" panose="02020603050405020304" pitchFamily="18" charset="0"/>
              </a:rPr>
              <a:t>vang</a:t>
            </a:r>
            <a:r>
              <a:rPr lang="en-US" sz="2400" b="1" dirty="0">
                <a:latin typeface="Times New Roman" panose="02020603050405020304" pitchFamily="18" charset="0"/>
              </a:rPr>
              <a:t> </a:t>
            </a:r>
            <a:r>
              <a:rPr lang="en-US" sz="2400" b="1" dirty="0" err="1">
                <a:latin typeface="Times New Roman" panose="02020603050405020304" pitchFamily="18" charset="0"/>
              </a:rPr>
              <a:t>để</a:t>
            </a:r>
            <a:r>
              <a:rPr lang="en-US" sz="2400" b="1" dirty="0">
                <a:latin typeface="Times New Roman" panose="02020603050405020304" pitchFamily="18" charset="0"/>
              </a:rPr>
              <a:t> …..</a:t>
            </a:r>
            <a:r>
              <a:rPr lang="en-US" sz="2400" b="1" dirty="0" err="1">
                <a:latin typeface="Times New Roman" panose="02020603050405020304" pitchFamily="18" charset="0"/>
              </a:rPr>
              <a:t>mở</a:t>
            </a:r>
            <a:r>
              <a:rPr lang="en-US" sz="2400" b="1" dirty="0">
                <a:latin typeface="Times New Roman" panose="02020603050405020304" pitchFamily="18" charset="0"/>
              </a:rPr>
              <a:t> </a:t>
            </a:r>
            <a:r>
              <a:rPr lang="en-US" sz="2400" b="1" dirty="0" err="1">
                <a:latin typeface="Times New Roman" panose="02020603050405020304" pitchFamily="18" charset="0"/>
              </a:rPr>
              <a:t>rộng</a:t>
            </a:r>
            <a:r>
              <a:rPr lang="en-US" sz="2400" b="1" dirty="0">
                <a:latin typeface="Times New Roman" panose="02020603050405020304" pitchFamily="18" charset="0"/>
              </a:rPr>
              <a:t> LL</a:t>
            </a:r>
            <a:endParaRPr lang="vi-VN" sz="2400" b="1" dirty="0"/>
          </a:p>
        </p:txBody>
      </p:sp>
    </p:spTree>
    <p:extLst>
      <p:ext uri="{BB962C8B-B14F-4D97-AF65-F5344CB8AC3E}">
        <p14:creationId xmlns:p14="http://schemas.microsoft.com/office/powerpoint/2010/main" val="55994786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70675"/>
            <a:ext cx="2765502" cy="830997"/>
          </a:xfrm>
          <a:prstGeom prst="rect">
            <a:avLst/>
          </a:prstGeom>
          <a:scene3d>
            <a:camera prst="orthographicFront"/>
            <a:lightRig rig="threePt" dir="t"/>
          </a:scene3d>
          <a:sp3d>
            <a:bevelT prst="slope"/>
          </a:sp3d>
        </p:spPr>
        <p:style>
          <a:lnRef idx="2">
            <a:schemeClr val="accent2"/>
          </a:lnRef>
          <a:fillRef idx="1">
            <a:schemeClr val="lt1"/>
          </a:fillRef>
          <a:effectRef idx="0">
            <a:schemeClr val="accent2"/>
          </a:effectRef>
          <a:fontRef idx="minor">
            <a:schemeClr val="dk1"/>
          </a:fontRef>
        </p:style>
        <p:txBody>
          <a:bodyPr wrap="square">
            <a:spAutoFit/>
          </a:bodyPr>
          <a:lstStyle/>
          <a:p>
            <a:pPr algn="ctr">
              <a:spcAft>
                <a:spcPts val="0"/>
              </a:spcAft>
            </a:pPr>
            <a:r>
              <a:rPr lang="en-US" sz="2400" dirty="0" err="1"/>
              <a:t>Cách</a:t>
            </a:r>
            <a:r>
              <a:rPr lang="en-US" sz="2400" dirty="0"/>
              <a:t> </a:t>
            </a:r>
            <a:r>
              <a:rPr lang="en-US" sz="2400" dirty="0" err="1"/>
              <a:t>mạng</a:t>
            </a:r>
            <a:r>
              <a:rPr lang="en-US" sz="2400" dirty="0"/>
              <a:t> </a:t>
            </a:r>
            <a:r>
              <a:rPr lang="en-US" sz="2400" dirty="0" err="1"/>
              <a:t>Tháng</a:t>
            </a:r>
            <a:r>
              <a:rPr lang="en-US" sz="2400" dirty="0"/>
              <a:t> 8 </a:t>
            </a:r>
          </a:p>
          <a:p>
            <a:pPr algn="ctr">
              <a:spcAft>
                <a:spcPts val="0"/>
              </a:spcAft>
            </a:pPr>
            <a:r>
              <a:rPr lang="en-US" sz="2400" dirty="0" err="1"/>
              <a:t>năm</a:t>
            </a:r>
            <a:r>
              <a:rPr lang="en-US" sz="2400" dirty="0"/>
              <a:t> 1945</a:t>
            </a:r>
            <a:endParaRPr lang="vi-VN" sz="2400" dirty="0"/>
          </a:p>
        </p:txBody>
      </p:sp>
      <p:sp>
        <p:nvSpPr>
          <p:cNvPr id="2" name="Rectangle 1"/>
          <p:cNvSpPr/>
          <p:nvPr/>
        </p:nvSpPr>
        <p:spPr>
          <a:xfrm>
            <a:off x="3047999" y="58847"/>
            <a:ext cx="8448907" cy="6247864"/>
          </a:xfrm>
          <a:prstGeom prst="rect">
            <a:avLst/>
          </a:prstGeom>
        </p:spPr>
        <p:txBody>
          <a:bodyPr wrap="square">
            <a:spAutoFit/>
          </a:bodyPr>
          <a:lstStyle/>
          <a:p>
            <a:pPr lvl="0" algn="just">
              <a:defRPr/>
            </a:pP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4/1945,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yêu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cầu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Kỳ</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chức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cả</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hết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nam</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cứu</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p>
          <a:p>
            <a:pPr lvl="0" algn="just">
              <a:defRPr/>
            </a:pP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5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1945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xít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Đức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 Ý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hang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minh, do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vậy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ương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sụp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đổ</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xít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còn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từng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8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smtClean="0">
                <a:latin typeface="Times New Roman" panose="02020603050405020304" pitchFamily="18" charset="0"/>
                <a:ea typeface="Calibri" panose="020F0502020204030204" pitchFamily="34" charset="0"/>
                <a:cs typeface="Times New Roman" panose="02020603050405020304" pitchFamily="18" charset="0"/>
              </a:rPr>
              <a:t>1945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tổ</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khởi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cả</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a:t>
            </a:r>
          </a:p>
          <a:p>
            <a:pPr lvl="0" algn="just">
              <a:defRPr/>
            </a:pP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Tám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1945,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cùng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vũ</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trang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địa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phương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Tổng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khởi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quyền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02/9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tại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Quảng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Ba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Đình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tịch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Minh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đọc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ngôn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khai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sinh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hoà</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a:t>
            </a:r>
          </a:p>
          <a:p>
            <a:pPr lvl="0" algn="just">
              <a:defRPr/>
            </a:pP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Tám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1945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Nam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phóng</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Lí</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do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này</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sức</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ép</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tưởng</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bố</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tự</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tán</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lui</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hoạt</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bí</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mật</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(40 chi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cả</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u="sng"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000" i="1" u="sng" kern="100" dirty="0">
                <a:latin typeface="Times New Roman" panose="02020603050405020304" pitchFamily="18" charset="0"/>
                <a:ea typeface="Calibri" panose="020F0502020204030204" pitchFamily="34" charset="0"/>
                <a:cs typeface="Times New Roman" panose="02020603050405020304" pitchFamily="18" charset="0"/>
              </a:rPr>
              <a:t>)</a:t>
            </a: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a:t>
            </a:r>
          </a:p>
          <a:p>
            <a:pPr lvl="0" algn="just">
              <a:defRPr/>
            </a:pPr>
            <a:r>
              <a:rPr lang="en-US" sz="2000"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(1946)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rồi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tục</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20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quốc</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u="sng"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u="sng" kern="100" dirty="0">
                <a:latin typeface="Times New Roman" panose="02020603050405020304" pitchFamily="18" charset="0"/>
                <a:ea typeface="Calibri" panose="020F0502020204030204" pitchFamily="34" charset="0"/>
                <a:cs typeface="Times New Roman" panose="02020603050405020304" pitchFamily="18" charset="0"/>
              </a:rPr>
              <a:t> Nam, </a:t>
            </a:r>
          </a:p>
          <a:p>
            <a:pPr lvl="0" algn="just">
              <a:defRPr/>
            </a:pP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Và</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đồng</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thời</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cũng</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kết</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thúc</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giai</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đoạn</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thứ</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nhất</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của</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Quân</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đội</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nhân</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dân</a:t>
            </a:r>
            <a:r>
              <a:rPr lang="en-US" sz="2000" kern="100" dirty="0">
                <a:latin typeface="Times New Roman" panose="02020603050405020304" pitchFamily="18" charset="0"/>
                <a:cs typeface="Times New Roman" panose="02020603050405020304" pitchFamily="18" charset="0"/>
              </a:rPr>
              <a:t> </a:t>
            </a:r>
            <a:r>
              <a:rPr lang="en-US" sz="2000" kern="100" dirty="0" err="1">
                <a:latin typeface="Times New Roman" panose="02020603050405020304" pitchFamily="18" charset="0"/>
                <a:cs typeface="Times New Roman" panose="02020603050405020304" pitchFamily="18" charset="0"/>
              </a:rPr>
              <a:t>Việt</a:t>
            </a:r>
            <a:r>
              <a:rPr lang="en-US" sz="2000" kern="100" dirty="0">
                <a:latin typeface="Times New Roman" panose="02020603050405020304" pitchFamily="18" charset="0"/>
                <a:cs typeface="Times New Roman" panose="02020603050405020304" pitchFamily="18" charset="0"/>
              </a:rPr>
              <a:t> Nam</a:t>
            </a:r>
            <a:endParaRPr lang="en-US" sz="2000" dirty="0"/>
          </a:p>
        </p:txBody>
      </p:sp>
    </p:spTree>
    <p:extLst>
      <p:ext uri="{BB962C8B-B14F-4D97-AF65-F5344CB8AC3E}">
        <p14:creationId xmlns:p14="http://schemas.microsoft.com/office/powerpoint/2010/main" val="349350530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3" descr="D:\Show PP\DU LIEU\PICTURE\GIF lam PP\Hinh anh La co To quoc dong.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2. Quân đội nhân dân Việt Nam trong cuộc kháng chiến chống thực dân Pháp xâm lược (1945 - 1954)</a:t>
            </a:r>
          </a:p>
        </p:txBody>
      </p:sp>
      <p:sp>
        <p:nvSpPr>
          <p:cNvPr id="5" name="TextBox 4">
            <a:extLst>
              <a:ext uri="{FF2B5EF4-FFF2-40B4-BE49-F238E27FC236}">
                <a16:creationId xmlns:a16="http://schemas.microsoft.com/office/drawing/2014/main" xmlns="" id="{F1202D25-64D9-4D73-1B05-26002565553E}"/>
              </a:ext>
            </a:extLst>
          </p:cNvPr>
          <p:cNvSpPr txBox="1"/>
          <p:nvPr/>
        </p:nvSpPr>
        <p:spPr>
          <a:xfrm>
            <a:off x="0" y="3497716"/>
            <a:ext cx="3120705"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dirty="0">
                <a:solidFill>
                  <a:srgbClr val="212529"/>
                </a:solidFill>
                <a:latin typeface="Roboto" panose="02000000000000000000" pitchFamily="2" charset="0"/>
              </a:rPr>
              <a:t>T</a:t>
            </a:r>
            <a:r>
              <a:rPr lang="vi-VN" sz="2400" b="0" i="0" dirty="0">
                <a:solidFill>
                  <a:srgbClr val="212529"/>
                </a:solidFill>
                <a:effectLst/>
                <a:latin typeface="Roboto" panose="02000000000000000000" pitchFamily="2" charset="0"/>
              </a:rPr>
              <a:t>hực dân Pháp xâm lược nước ta lần thứ hai. </a:t>
            </a:r>
            <a:endParaRPr lang="en-US" sz="2400" dirty="0"/>
          </a:p>
        </p:txBody>
      </p:sp>
      <p:sp>
        <p:nvSpPr>
          <p:cNvPr id="4" name="Rectangle 3"/>
          <p:cNvSpPr/>
          <p:nvPr/>
        </p:nvSpPr>
        <p:spPr>
          <a:xfrm>
            <a:off x="3802567" y="1784195"/>
            <a:ext cx="7694340" cy="3046988"/>
          </a:xfrm>
          <a:prstGeom prst="rect">
            <a:avLst/>
          </a:prstGeom>
        </p:spPr>
        <p:txBody>
          <a:bodyPr wrap="square">
            <a:spAutoFit/>
          </a:bodyPr>
          <a:lstStyle/>
          <a:p>
            <a:pPr lvl="0" algn="just">
              <a:defRPr/>
            </a:pPr>
            <a:r>
              <a:rPr lang="en-US" sz="2400" b="1" dirty="0">
                <a:solidFill>
                  <a:srgbClr val="212529"/>
                </a:solidFill>
                <a:latin typeface="Times New Roman" panose="02020603050405020304" pitchFamily="18" charset="0"/>
                <a:cs typeface="Times New Roman" panose="02020603050405020304" pitchFamily="18" charset="0"/>
              </a:rPr>
              <a:t> </a:t>
            </a:r>
            <a:r>
              <a:rPr lang="en-US" sz="2400" b="1" dirty="0" err="1">
                <a:solidFill>
                  <a:srgbClr val="212529"/>
                </a:solidFill>
                <a:latin typeface="Times New Roman" panose="02020603050405020304" pitchFamily="18" charset="0"/>
                <a:cs typeface="Times New Roman" panose="02020603050405020304" pitchFamily="18" charset="0"/>
              </a:rPr>
              <a:t>Giai</a:t>
            </a:r>
            <a:r>
              <a:rPr lang="en-US" sz="2400" b="1" dirty="0">
                <a:solidFill>
                  <a:srgbClr val="212529"/>
                </a:solidFill>
                <a:latin typeface="Times New Roman" panose="02020603050405020304" pitchFamily="18" charset="0"/>
                <a:cs typeface="Times New Roman" panose="02020603050405020304" pitchFamily="18" charset="0"/>
              </a:rPr>
              <a:t> </a:t>
            </a:r>
            <a:r>
              <a:rPr lang="en-US" sz="2400" b="1" dirty="0" err="1">
                <a:solidFill>
                  <a:srgbClr val="212529"/>
                </a:solidFill>
                <a:latin typeface="Times New Roman" panose="02020603050405020304" pitchFamily="18" charset="0"/>
                <a:cs typeface="Times New Roman" panose="02020603050405020304" pitchFamily="18" charset="0"/>
              </a:rPr>
              <a:t>đoạn</a:t>
            </a:r>
            <a:r>
              <a:rPr lang="en-US" sz="2400" b="1" dirty="0">
                <a:solidFill>
                  <a:srgbClr val="212529"/>
                </a:solidFill>
                <a:latin typeface="Times New Roman" panose="02020603050405020304" pitchFamily="18" charset="0"/>
                <a:cs typeface="Times New Roman" panose="02020603050405020304" pitchFamily="18" charset="0"/>
              </a:rPr>
              <a:t> </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2. </a:t>
            </a:r>
            <a:r>
              <a:rPr lang="en-US" sz="2400" b="1" kern="100"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2400" b="1" kern="100" dirty="0">
              <a:latin typeface="Times New Roman" panose="02020603050405020304" pitchFamily="18" charset="0"/>
              <a:ea typeface="Calibri" panose="020F0502020204030204" pitchFamily="34" charset="0"/>
              <a:cs typeface="Times New Roman" panose="02020603050405020304" pitchFamily="18" charset="0"/>
            </a:endParaRPr>
          </a:p>
          <a:p>
            <a:pPr lvl="0" algn="just">
              <a:defRPr/>
            </a:pPr>
            <a:r>
              <a:rPr lang="en-US" sz="2400" b="1" dirty="0">
                <a:solidFill>
                  <a:srgbClr val="212529"/>
                </a:solidFill>
                <a:latin typeface="Times New Roman" panose="02020603050405020304" pitchFamily="18" charset="0"/>
                <a:cs typeface="Times New Roman" panose="02020603050405020304" pitchFamily="18" charset="0"/>
              </a:rPr>
              <a:t>      V</a:t>
            </a:r>
            <a:r>
              <a:rPr lang="vi-VN" sz="2400" b="1" dirty="0">
                <a:solidFill>
                  <a:srgbClr val="212529"/>
                </a:solidFill>
                <a:latin typeface="Times New Roman" panose="02020603050405020304" pitchFamily="18" charset="0"/>
                <a:cs typeface="Times New Roman" panose="02020603050405020304" pitchFamily="18" charset="0"/>
              </a:rPr>
              <a:t>ới dã tâm cướp nước ta một lần nữa, ngày 23/9/1945 được sự giúp đỡ của quân đội Anh, thực dân Pháp tiến công Sài Gòn mở đầu cuộc chiến tranh xâm lược nước ta lần thứ hai. Tiếp đó, từ tháng 10/1945 - 1/1946, quân Pháp tiếp tục đánh chiếm nhiều địa bàn quan trọng ở Nam Bộ và Nam Trung Bộ</a:t>
            </a:r>
            <a:r>
              <a:rPr lang="en-US" sz="2400" b="1" dirty="0">
                <a:solidFill>
                  <a:srgbClr val="212529"/>
                </a:solidFill>
                <a:latin typeface="Times New Roman" panose="02020603050405020304" pitchFamily="18" charset="0"/>
                <a:cs typeface="Times New Roman" panose="02020603050405020304" pitchFamily="18" charset="0"/>
              </a:rPr>
              <a:t> </a:t>
            </a:r>
            <a:r>
              <a:rPr lang="en-US" sz="2400" b="1" dirty="0" err="1">
                <a:solidFill>
                  <a:srgbClr val="212529"/>
                </a:solidFill>
                <a:latin typeface="Times New Roman" panose="02020603050405020304" pitchFamily="18" charset="0"/>
                <a:cs typeface="Times New Roman" panose="02020603050405020304" pitchFamily="18" charset="0"/>
              </a:rPr>
              <a:t>và</a:t>
            </a:r>
            <a:r>
              <a:rPr lang="en-US" sz="2400" b="1" dirty="0">
                <a:solidFill>
                  <a:srgbClr val="212529"/>
                </a:solidFill>
                <a:latin typeface="Times New Roman" panose="02020603050405020304" pitchFamily="18" charset="0"/>
                <a:cs typeface="Times New Roman" panose="02020603050405020304" pitchFamily="18" charset="0"/>
              </a:rPr>
              <a:t> </a:t>
            </a:r>
            <a:r>
              <a:rPr lang="en-US" sz="2400" b="1" dirty="0" err="1">
                <a:solidFill>
                  <a:srgbClr val="212529"/>
                </a:solidFill>
                <a:latin typeface="Times New Roman" panose="02020603050405020304" pitchFamily="18" charset="0"/>
                <a:cs typeface="Times New Roman" panose="02020603050405020304" pitchFamily="18" charset="0"/>
              </a:rPr>
              <a:t>mở</a:t>
            </a:r>
            <a:r>
              <a:rPr lang="en-US" sz="2400" b="1" dirty="0">
                <a:solidFill>
                  <a:srgbClr val="212529"/>
                </a:solidFill>
                <a:latin typeface="Times New Roman" panose="02020603050405020304" pitchFamily="18" charset="0"/>
                <a:cs typeface="Times New Roman" panose="02020603050405020304" pitchFamily="18" charset="0"/>
              </a:rPr>
              <a:t> </a:t>
            </a:r>
            <a:r>
              <a:rPr lang="en-US" sz="2400" b="1" dirty="0" err="1">
                <a:solidFill>
                  <a:srgbClr val="212529"/>
                </a:solidFill>
                <a:latin typeface="Times New Roman" panose="02020603050405020304" pitchFamily="18" charset="0"/>
                <a:cs typeface="Times New Roman" panose="02020603050405020304" pitchFamily="18" charset="0"/>
              </a:rPr>
              <a:t>rộng</a:t>
            </a:r>
            <a:r>
              <a:rPr lang="en-US" sz="2400" b="1" dirty="0">
                <a:solidFill>
                  <a:srgbClr val="212529"/>
                </a:solidFill>
                <a:latin typeface="Times New Roman" panose="02020603050405020304" pitchFamily="18" charset="0"/>
                <a:cs typeface="Times New Roman" panose="02020603050405020304" pitchFamily="18" charset="0"/>
              </a:rPr>
              <a:t> </a:t>
            </a:r>
            <a:r>
              <a:rPr lang="en-US" sz="2400" b="1" dirty="0" err="1">
                <a:solidFill>
                  <a:srgbClr val="212529"/>
                </a:solidFill>
                <a:latin typeface="Times New Roman" panose="02020603050405020304" pitchFamily="18" charset="0"/>
                <a:cs typeface="Times New Roman" panose="02020603050405020304" pitchFamily="18" charset="0"/>
              </a:rPr>
              <a:t>ra</a:t>
            </a:r>
            <a:r>
              <a:rPr lang="en-US" sz="2400" b="1" dirty="0">
                <a:solidFill>
                  <a:srgbClr val="212529"/>
                </a:solidFill>
                <a:latin typeface="Times New Roman" panose="02020603050405020304" pitchFamily="18" charset="0"/>
                <a:cs typeface="Times New Roman" panose="02020603050405020304" pitchFamily="18" charset="0"/>
              </a:rPr>
              <a:t> </a:t>
            </a:r>
            <a:r>
              <a:rPr lang="en-US" sz="2400" b="1" dirty="0" err="1">
                <a:solidFill>
                  <a:srgbClr val="212529"/>
                </a:solidFill>
                <a:latin typeface="Times New Roman" panose="02020603050405020304" pitchFamily="18" charset="0"/>
                <a:cs typeface="Times New Roman" panose="02020603050405020304" pitchFamily="18" charset="0"/>
              </a:rPr>
              <a:t>vùng</a:t>
            </a:r>
            <a:r>
              <a:rPr lang="en-US" sz="2400" b="1" dirty="0">
                <a:solidFill>
                  <a:srgbClr val="212529"/>
                </a:solidFill>
                <a:latin typeface="Times New Roman" panose="02020603050405020304" pitchFamily="18" charset="0"/>
                <a:cs typeface="Times New Roman" panose="02020603050405020304" pitchFamily="18" charset="0"/>
              </a:rPr>
              <a:t> </a:t>
            </a:r>
            <a:r>
              <a:rPr lang="en-US" sz="2400" b="1" dirty="0" err="1">
                <a:solidFill>
                  <a:srgbClr val="212529"/>
                </a:solidFill>
                <a:latin typeface="Times New Roman" panose="02020603050405020304" pitchFamily="18" charset="0"/>
                <a:cs typeface="Times New Roman" panose="02020603050405020304" pitchFamily="18" charset="0"/>
              </a:rPr>
              <a:t>Bắc</a:t>
            </a:r>
            <a:r>
              <a:rPr lang="en-US" sz="2400" b="1" dirty="0">
                <a:solidFill>
                  <a:srgbClr val="212529"/>
                </a:solidFill>
                <a:latin typeface="Times New Roman" panose="02020603050405020304" pitchFamily="18" charset="0"/>
                <a:cs typeface="Times New Roman" panose="02020603050405020304" pitchFamily="18" charset="0"/>
              </a:rPr>
              <a:t> </a:t>
            </a:r>
            <a:r>
              <a:rPr lang="en-US" sz="2400" b="1" dirty="0" err="1">
                <a:solidFill>
                  <a:srgbClr val="212529"/>
                </a:solidFill>
                <a:latin typeface="Times New Roman" panose="02020603050405020304" pitchFamily="18" charset="0"/>
                <a:cs typeface="Times New Roman" panose="02020603050405020304" pitchFamily="18" charset="0"/>
              </a:rPr>
              <a:t>bộ</a:t>
            </a:r>
            <a:r>
              <a:rPr lang="en-US" sz="2400" b="1" dirty="0">
                <a:solidFill>
                  <a:srgbClr val="212529"/>
                </a:solidFill>
                <a:latin typeface="Times New Roman" panose="02020603050405020304" pitchFamily="18" charset="0"/>
                <a:cs typeface="Times New Roman" panose="02020603050405020304" pitchFamily="18" charset="0"/>
              </a:rPr>
              <a:t>,</a:t>
            </a:r>
            <a:r>
              <a:rPr lang="vi-VN" sz="2400" b="1" dirty="0">
                <a:solidFill>
                  <a:srgbClr val="212529"/>
                </a:solidFill>
                <a:latin typeface="Times New Roman" panose="02020603050405020304" pitchFamily="18" charset="0"/>
                <a:cs typeface="Times New Roman" panose="02020603050405020304" pitchFamily="18" charset="0"/>
              </a:rPr>
              <a:t> từng bước thiết lập hệ thống kìm kẹp tại cơ sở. </a:t>
            </a:r>
            <a:endParaRPr lang="en-US" sz="16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69903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8C8E5C6-8B71-3085-514B-3A692C354092}"/>
            </a:ext>
          </a:extLst>
        </p:cNvPr>
        <p:cNvGrpSpPr/>
        <p:nvPr/>
      </p:nvGrpSpPr>
      <p:grpSpPr>
        <a:xfrm>
          <a:off x="0" y="0"/>
          <a:ext cx="0" cy="0"/>
          <a:chOff x="0" y="0"/>
          <a:chExt cx="0" cy="0"/>
        </a:xfrm>
      </p:grpSpPr>
      <p:pic>
        <p:nvPicPr>
          <p:cNvPr id="2054" name="Picture 3" descr="D:\Show PP\DU LIEU\PICTURE\GIF lam PP\Hinh anh La co To quoc dong.gif">
            <a:extLst>
              <a:ext uri="{FF2B5EF4-FFF2-40B4-BE49-F238E27FC236}">
                <a16:creationId xmlns:a16="http://schemas.microsoft.com/office/drawing/2014/main" xmlns="" id="{56087C50-0C53-D3EA-1773-F4F484FEC80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210799" y="-6350"/>
            <a:ext cx="1981201"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descr="D:\Show PP\DU LIEU\PICTURE\GIF lam PP\Hinh anh La co Dang dong.gif">
            <a:extLst>
              <a:ext uri="{FF2B5EF4-FFF2-40B4-BE49-F238E27FC236}">
                <a16:creationId xmlns:a16="http://schemas.microsoft.com/office/drawing/2014/main" xmlns="" id="{3927EBA4-BCC5-1DD8-C2A0-DEE53447B92A}"/>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467" y="-6350"/>
            <a:ext cx="204893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A8D70A9D-0CE8-3045-13B0-79D01F2B42B2}"/>
              </a:ext>
            </a:extLst>
          </p:cNvPr>
          <p:cNvSpPr/>
          <p:nvPr/>
        </p:nvSpPr>
        <p:spPr>
          <a:xfrm>
            <a:off x="2000738" y="154550"/>
            <a:ext cx="8356600"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2. Quân đội nhân dân Việt Nam trong cuộc kháng chiến chống thực dân Pháp xâm lược (1945 - 1954)</a:t>
            </a:r>
          </a:p>
        </p:txBody>
      </p:sp>
      <p:sp>
        <p:nvSpPr>
          <p:cNvPr id="3" name="Rectangle 2"/>
          <p:cNvSpPr/>
          <p:nvPr/>
        </p:nvSpPr>
        <p:spPr>
          <a:xfrm>
            <a:off x="1550020" y="1997839"/>
            <a:ext cx="9244360" cy="3416320"/>
          </a:xfrm>
          <a:prstGeom prst="rect">
            <a:avLst/>
          </a:prstGeom>
        </p:spPr>
        <p:txBody>
          <a:bodyPr wrap="square">
            <a:spAutoFit/>
          </a:bodyPr>
          <a:lstStyle/>
          <a:p>
            <a:pPr algn="just">
              <a:defRPr/>
            </a:pPr>
            <a:r>
              <a:rPr lang="en-US" sz="2400" b="1" dirty="0" err="1">
                <a:latin typeface="Times New Roman" panose="02020603050405020304" pitchFamily="18" charset="0"/>
                <a:ea typeface="Calibri" panose="020F0502020204030204" pitchFamily="34" charset="0"/>
              </a:rPr>
              <a:t>Đêm</a:t>
            </a:r>
            <a:r>
              <a:rPr lang="en-US" sz="2400" b="1" dirty="0">
                <a:latin typeface="Times New Roman" panose="02020603050405020304" pitchFamily="18" charset="0"/>
                <a:ea typeface="Calibri" panose="020F0502020204030204" pitchFamily="34" charset="0"/>
              </a:rPr>
              <a:t> 19/12/1946, </a:t>
            </a:r>
            <a:r>
              <a:rPr lang="en-US" sz="2400" b="1" dirty="0" err="1">
                <a:latin typeface="Times New Roman" panose="02020603050405020304" pitchFamily="18" charset="0"/>
                <a:ea typeface="Calibri" panose="020F0502020204030204" pitchFamily="34" charset="0"/>
              </a:rPr>
              <a:t>kháng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chiến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toàn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quốc</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bùng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nổ</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Chủ</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Tịch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Hồ</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Chí</a:t>
            </a:r>
            <a:r>
              <a:rPr lang="en-US" sz="2400" b="1" dirty="0">
                <a:latin typeface="Times New Roman" panose="02020603050405020304" pitchFamily="18" charset="0"/>
                <a:ea typeface="Calibri" panose="020F0502020204030204" pitchFamily="34" charset="0"/>
              </a:rPr>
              <a:t> Minh </a:t>
            </a:r>
            <a:r>
              <a:rPr lang="en-US" sz="2400" b="1" dirty="0" err="1">
                <a:latin typeface="Times New Roman" panose="02020603050405020304" pitchFamily="18" charset="0"/>
                <a:ea typeface="Calibri" panose="020F0502020204030204" pitchFamily="34" charset="0"/>
              </a:rPr>
              <a:t>ra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lời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kêu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gọi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toàn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quốc</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kháng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chiến</a:t>
            </a:r>
            <a:r>
              <a:rPr lang="en-US" sz="2400" b="1" dirty="0">
                <a:latin typeface="Times New Roman" panose="02020603050405020304" pitchFamily="18" charset="0"/>
                <a:ea typeface="Calibri" panose="020F0502020204030204" pitchFamily="34" charset="0"/>
              </a:rPr>
              <a:t>.</a:t>
            </a:r>
          </a:p>
          <a:p>
            <a:pPr algn="just">
              <a:defRPr/>
            </a:pP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Trong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những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ngày</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đầu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toàn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quốc</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kháng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chiến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quân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và</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dân</a:t>
            </a:r>
            <a:r>
              <a:rPr lang="en-US" sz="2400" b="1" dirty="0">
                <a:latin typeface="Times New Roman" panose="02020603050405020304" pitchFamily="18" charset="0"/>
                <a:ea typeface="Calibri" panose="020F0502020204030204" pitchFamily="34" charset="0"/>
              </a:rPr>
              <a:t> ta </a:t>
            </a:r>
            <a:r>
              <a:rPr lang="en-US" sz="2400" b="1" dirty="0" err="1">
                <a:latin typeface="Times New Roman" panose="02020603050405020304" pitchFamily="18" charset="0"/>
                <a:ea typeface="Calibri" panose="020F0502020204030204" pitchFamily="34" charset="0"/>
              </a:rPr>
              <a:t>đã</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đánh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hàng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trăm</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trận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loại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khỏi</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vòng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chiến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đấu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hàng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nghìn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tên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địch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phá</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hủy</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nhiều</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phương</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tiện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chiến</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tranh</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của</a:t>
            </a:r>
            <a:r>
              <a:rPr lang="en-US" sz="2400" b="1" dirty="0">
                <a:latin typeface="Times New Roman" panose="02020603050405020304" pitchFamily="18" charset="0"/>
                <a:ea typeface="Calibri" panose="020F0502020204030204" pitchFamily="34" charset="0"/>
              </a:rPr>
              <a:t> </a:t>
            </a:r>
            <a:r>
              <a:rPr lang="en-US" sz="2400" b="1" dirty="0" err="1">
                <a:latin typeface="Times New Roman" panose="02020603050405020304" pitchFamily="18" charset="0"/>
                <a:ea typeface="Calibri" panose="020F0502020204030204" pitchFamily="34" charset="0"/>
              </a:rPr>
              <a:t>địch</a:t>
            </a:r>
            <a:r>
              <a:rPr lang="en-US" sz="2400" b="1" dirty="0">
                <a:latin typeface="Times New Roman" panose="02020603050405020304" pitchFamily="18" charset="0"/>
                <a:ea typeface="Calibri" panose="020F0502020204030204" pitchFamily="34" charset="0"/>
              </a:rPr>
              <a:t>.</a:t>
            </a:r>
          </a:p>
          <a:p>
            <a:pPr lvl="0" algn="just">
              <a:defRPr/>
            </a:pP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Mùa</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xuân</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1947,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tịch</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Hồ</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kern="100" dirty="0" err="1">
                <a:latin typeface="Times New Roman" panose="02020603050405020304" pitchFamily="18" charset="0"/>
                <a:ea typeface="Calibri" panose="020F0502020204030204" pitchFamily="34" charset="0"/>
                <a:cs typeface="Times New Roman" panose="02020603050405020304" pitchFamily="18" charset="0"/>
              </a:rPr>
              <a:t>Chí</a:t>
            </a:r>
            <a:r>
              <a:rPr lang="en-US" sz="2400" b="1" i="1" kern="100" dirty="0">
                <a:latin typeface="Times New Roman" panose="02020603050405020304" pitchFamily="18" charset="0"/>
                <a:ea typeface="Calibri" panose="020F0502020204030204" pitchFamily="34" charset="0"/>
                <a:cs typeface="Times New Roman" panose="02020603050405020304" pitchFamily="18" charset="0"/>
              </a:rPr>
              <a:t> Minh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ương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Đảng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Chính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phủ</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lên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nơi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đây</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trở</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đạo</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kháng</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cả</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kern="100" dirty="0" err="1">
                <a:latin typeface="Times New Roman" panose="02020603050405020304" pitchFamily="18" charset="0"/>
                <a:ea typeface="Calibri" panose="020F0502020204030204" pitchFamily="34" charset="0"/>
                <a:cs typeface="Times New Roman" panose="02020603050405020304" pitchFamily="18" charset="0"/>
              </a:rPr>
              <a:t>nước</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a:t>
            </a:r>
          </a:p>
          <a:p>
            <a:pPr algn="just">
              <a:defRPr/>
            </a:pPr>
            <a:endParaRPr lang="vi-VN" sz="2400" b="1" dirty="0"/>
          </a:p>
        </p:txBody>
      </p:sp>
    </p:spTree>
    <p:extLst>
      <p:ext uri="{BB962C8B-B14F-4D97-AF65-F5344CB8AC3E}">
        <p14:creationId xmlns:p14="http://schemas.microsoft.com/office/powerpoint/2010/main" val="312323950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0DD2D6F-ED44-F2FB-FC71-C8257D2E53B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xmlns="" id="{49AA0360-AB5B-E0A1-D244-9E5016BF2E5B}"/>
              </a:ext>
            </a:extLst>
          </p:cNvPr>
          <p:cNvSpPr/>
          <p:nvPr/>
        </p:nvSpPr>
        <p:spPr>
          <a:xfrm>
            <a:off x="88902" y="20735"/>
            <a:ext cx="12103098" cy="954107"/>
          </a:xfrm>
          <a:prstGeom prst="rect">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indent="457200" algn="just"/>
            <a:r>
              <a:rPr lang="en-US" sz="2800" b="1" kern="100">
                <a:effectLst/>
                <a:latin typeface="Times New Roman" panose="02020603050405020304" pitchFamily="18" charset="0"/>
                <a:ea typeface="Calibri" panose="020F0502020204030204" pitchFamily="34" charset="0"/>
                <a:cs typeface="Times New Roman" panose="02020603050405020304" pitchFamily="18" charset="0"/>
              </a:rPr>
              <a:t>2. Quân đội nhân dân Việt Nam trong cuộc kháng chiến chống thực dân Pháp xâm lược (1945 - 1954)</a:t>
            </a:r>
          </a:p>
        </p:txBody>
      </p:sp>
      <p:sp>
        <p:nvSpPr>
          <p:cNvPr id="5" name="TextBox 4">
            <a:extLst>
              <a:ext uri="{FF2B5EF4-FFF2-40B4-BE49-F238E27FC236}">
                <a16:creationId xmlns:a16="http://schemas.microsoft.com/office/drawing/2014/main" xmlns="" id="{D3F113C7-0543-E8CE-6E33-1A07DE1F131E}"/>
              </a:ext>
            </a:extLst>
          </p:cNvPr>
          <p:cNvSpPr txBox="1"/>
          <p:nvPr/>
        </p:nvSpPr>
        <p:spPr>
          <a:xfrm>
            <a:off x="44450" y="3221474"/>
            <a:ext cx="2353062"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dirty="0" err="1">
                <a:effectLst/>
                <a:latin typeface="Times New Roman" panose="02020603050405020304" pitchFamily="18" charset="0"/>
                <a:ea typeface="Calibri" panose="020F0502020204030204" pitchFamily="34" charset="0"/>
              </a:rPr>
              <a:t>Chiến</a:t>
            </a:r>
            <a:r>
              <a:rPr lang="en-US" dirty="0">
                <a:effectLst/>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dịch</a:t>
            </a:r>
            <a:r>
              <a:rPr lang="en-US" dirty="0">
                <a:latin typeface="Times New Roman" panose="02020603050405020304" pitchFamily="18" charset="0"/>
                <a:ea typeface="Calibri" panose="020F0502020204030204" pitchFamily="34" charset="0"/>
              </a:rPr>
              <a:t> Thu </a:t>
            </a:r>
            <a:r>
              <a:rPr lang="en-US" dirty="0" err="1">
                <a:latin typeface="Times New Roman" panose="02020603050405020304" pitchFamily="18" charset="0"/>
                <a:ea typeface="Calibri" panose="020F0502020204030204" pitchFamily="34" charset="0"/>
              </a:rPr>
              <a:t>Đông</a:t>
            </a:r>
            <a:r>
              <a:rPr lang="en-US" dirty="0">
                <a:latin typeface="Times New Roman" panose="02020603050405020304" pitchFamily="18" charset="0"/>
                <a:ea typeface="Calibri" panose="020F0502020204030204" pitchFamily="34" charset="0"/>
              </a:rPr>
              <a:t> </a:t>
            </a:r>
          </a:p>
          <a:p>
            <a:pPr algn="ctr"/>
            <a:r>
              <a:rPr lang="en-US" dirty="0" err="1">
                <a:latin typeface="Times New Roman" panose="02020603050405020304" pitchFamily="18" charset="0"/>
                <a:ea typeface="Calibri" panose="020F0502020204030204" pitchFamily="34" charset="0"/>
              </a:rPr>
              <a:t>năm</a:t>
            </a:r>
            <a:r>
              <a:rPr lang="en-US" dirty="0">
                <a:latin typeface="Times New Roman" panose="02020603050405020304" pitchFamily="18" charset="0"/>
                <a:ea typeface="Calibri" panose="020F0502020204030204" pitchFamily="34" charset="0"/>
              </a:rPr>
              <a:t> 1947</a:t>
            </a:r>
            <a:endParaRPr lang="en-US" dirty="0"/>
          </a:p>
        </p:txBody>
      </p:sp>
      <p:sp>
        <p:nvSpPr>
          <p:cNvPr id="3" name="Rectangle 2"/>
          <p:cNvSpPr/>
          <p:nvPr/>
        </p:nvSpPr>
        <p:spPr>
          <a:xfrm>
            <a:off x="2797149" y="1696392"/>
            <a:ext cx="8694234" cy="4093428"/>
          </a:xfrm>
          <a:prstGeom prst="rect">
            <a:avLst/>
          </a:prstGeom>
        </p:spPr>
        <p:txBody>
          <a:bodyPr wrap="square">
            <a:spAutoFit/>
          </a:bodyPr>
          <a:lstStyle/>
          <a:p>
            <a:pPr lvl="0" algn="just">
              <a:defRPr/>
            </a:pP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Thu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Đông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1947,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hơn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vạn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tinh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nhuệ</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máy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bay,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tàu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hỗ</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trợ</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bất</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ngờ</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lên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nhằm</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tiêu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diệt</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cơ</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não</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kháng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lực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hơn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hai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phản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(10 - 12/1947), ta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loại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khỏi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vòng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đấu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hơn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7.000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địch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p>
          <a:p>
            <a:pPr lvl="0" algn="just">
              <a:defRPr/>
            </a:pP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Đây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phản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mô</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tiên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giành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lợi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bại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quy</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mô</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phá</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sản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lược</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nhanh</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err="1">
                <a:latin typeface="Times New Roman" panose="02020603050405020304" pitchFamily="18" charset="0"/>
                <a:ea typeface="Calibri" panose="020F0502020204030204" pitchFamily="34" charset="0"/>
                <a:cs typeface="Times New Roman" panose="02020603050405020304" pitchFamily="18" charset="0"/>
              </a:rPr>
              <a:t>nhanh</a:t>
            </a:r>
            <a:r>
              <a:rPr lang="en-US" sz="2000" b="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dân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a:t>
            </a:r>
          </a:p>
          <a:p>
            <a:pPr lvl="0" algn="just">
              <a:defRPr/>
            </a:pP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Bắc</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Thu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Đông</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1947</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ta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bước</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trưởng</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000" b="1" i="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mặc</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dù</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chưa</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khả</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dịch</a:t>
            </a:r>
            <a:r>
              <a:rPr lang="en-US" sz="2000" b="1" i="1" u="sng"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i="1" u="sng"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Chủ</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yếu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du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kích</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rộng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khắp</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đại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tiểu</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đoàn</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b="1" kern="100" dirty="0" err="1">
                <a:latin typeface="Times New Roman" panose="02020603050405020304" pitchFamily="18" charset="0"/>
                <a:ea typeface="Calibri" panose="020F0502020204030204" pitchFamily="34" charset="0"/>
                <a:cs typeface="Times New Roman" panose="02020603050405020304" pitchFamily="18" charset="0"/>
              </a:rPr>
              <a:t>trung</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a:t>
            </a:r>
          </a:p>
          <a:p>
            <a:pPr lvl="0" algn="just">
              <a:defRPr/>
            </a:pPr>
            <a:endParaRPr lang="en-US" sz="2000" b="1"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99163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4447</TotalTime>
  <Words>6620</Words>
  <Application>Microsoft Office PowerPoint</Application>
  <PresentationFormat>Widescreen</PresentationFormat>
  <Paragraphs>190</Paragraphs>
  <Slides>34</Slides>
  <Notes>34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Roboto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363</cp:revision>
  <dcterms:created xsi:type="dcterms:W3CDTF">2022-06-09T13:07:26Z</dcterms:created>
  <dcterms:modified xsi:type="dcterms:W3CDTF">2024-11-26T09:53:02Z</dcterms:modified>
</cp:coreProperties>
</file>